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9" r:id="rId3"/>
    <p:sldId id="286" r:id="rId4"/>
    <p:sldId id="266" r:id="rId5"/>
    <p:sldId id="258" r:id="rId6"/>
    <p:sldId id="271" r:id="rId7"/>
    <p:sldId id="272" r:id="rId8"/>
    <p:sldId id="273" r:id="rId9"/>
    <p:sldId id="285" r:id="rId10"/>
    <p:sldId id="275" r:id="rId11"/>
    <p:sldId id="284" r:id="rId12"/>
    <p:sldId id="277" r:id="rId13"/>
    <p:sldId id="279" r:id="rId14"/>
    <p:sldId id="280" r:id="rId15"/>
    <p:sldId id="281" r:id="rId16"/>
    <p:sldId id="282" r:id="rId17"/>
    <p:sldId id="283" r:id="rId1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4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p:cViewPr varScale="1">
        <p:scale>
          <a:sx n="114" d="100"/>
          <a:sy n="114" d="100"/>
        </p:scale>
        <p:origin x="156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0ED6CA-9E63-456F-BD7B-C2DBF7074CA0}"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140041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0ED6CA-9E63-456F-BD7B-C2DBF7074CA0}"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371024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0ED6CA-9E63-456F-BD7B-C2DBF7074CA0}"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101085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0ED6CA-9E63-456F-BD7B-C2DBF7074CA0}"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1031039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0ED6CA-9E63-456F-BD7B-C2DBF7074CA0}" type="datetimeFigureOut">
              <a:rPr lang="en-US" smtClean="0"/>
              <a:t>5/28/2019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331330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0ED6CA-9E63-456F-BD7B-C2DBF7074CA0}"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4130587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0ED6CA-9E63-456F-BD7B-C2DBF7074CA0}" type="datetimeFigureOut">
              <a:rPr lang="en-US" smtClean="0"/>
              <a:t>5/28/2019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130991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0ED6CA-9E63-456F-BD7B-C2DBF7074CA0}" type="datetimeFigureOut">
              <a:rPr lang="en-US" smtClean="0"/>
              <a:t>5/28/2019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2532675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ED6CA-9E63-456F-BD7B-C2DBF7074CA0}" type="datetimeFigureOut">
              <a:rPr lang="en-US" smtClean="0"/>
              <a:t>5/28/2019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334113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ED6CA-9E63-456F-BD7B-C2DBF7074CA0}"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199566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ED6CA-9E63-456F-BD7B-C2DBF7074CA0}" type="datetimeFigureOut">
              <a:rPr lang="en-US" smtClean="0"/>
              <a:t>5/28/2019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5291C5-5EE9-4864-B8E8-C7C54260D1B8}" type="slidenum">
              <a:rPr lang="en-US" smtClean="0"/>
              <a:t>‹#›</a:t>
            </a:fld>
            <a:endParaRPr lang="en-US"/>
          </a:p>
        </p:txBody>
      </p:sp>
    </p:spTree>
    <p:extLst>
      <p:ext uri="{BB962C8B-B14F-4D97-AF65-F5344CB8AC3E}">
        <p14:creationId xmlns:p14="http://schemas.microsoft.com/office/powerpoint/2010/main" val="470163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ED6CA-9E63-456F-BD7B-C2DBF7074CA0}" type="datetimeFigureOut">
              <a:rPr lang="en-US" smtClean="0"/>
              <a:t>5/28/2019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5291C5-5EE9-4864-B8E8-C7C54260D1B8}" type="slidenum">
              <a:rPr lang="en-US" smtClean="0"/>
              <a:t>‹#›</a:t>
            </a:fld>
            <a:endParaRPr lang="en-US"/>
          </a:p>
        </p:txBody>
      </p:sp>
    </p:spTree>
    <p:extLst>
      <p:ext uri="{BB962C8B-B14F-4D97-AF65-F5344CB8AC3E}">
        <p14:creationId xmlns:p14="http://schemas.microsoft.com/office/powerpoint/2010/main" val="51360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jhealey@babcsf.org" TargetMode="External"/><Relationship Id="rId7" Type="http://schemas.openxmlformats.org/officeDocument/2006/relationships/image" Target="../media/image34.jpeg"/><Relationship Id="rId2" Type="http://schemas.openxmlformats.org/officeDocument/2006/relationships/hyperlink" Target="mailto:dawn@sfaussies.com" TargetMode="External"/><Relationship Id="rId1" Type="http://schemas.openxmlformats.org/officeDocument/2006/relationships/slideLayout" Target="../slideLayouts/slideLayout7.xml"/><Relationship Id="rId6" Type="http://schemas.openxmlformats.org/officeDocument/2006/relationships/hyperlink" Target="http://www.sfaussies.com/" TargetMode="External"/><Relationship Id="rId5" Type="http://schemas.openxmlformats.org/officeDocument/2006/relationships/image" Target="../media/image33.gif"/><Relationship Id="rId4" Type="http://schemas.openxmlformats.org/officeDocument/2006/relationships/hyperlink" Target="http://www.babcsf.org/" TargetMode="Externa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77EFEFB-7283-425F-98E4-5C1087D8DC72}"/>
              </a:ext>
            </a:extLst>
          </p:cNvPr>
          <p:cNvGrpSpPr/>
          <p:nvPr/>
        </p:nvGrpSpPr>
        <p:grpSpPr>
          <a:xfrm>
            <a:off x="0" y="0"/>
            <a:ext cx="9144000" cy="1828800"/>
            <a:chOff x="0" y="0"/>
            <a:chExt cx="10287000" cy="2057400"/>
          </a:xfrm>
        </p:grpSpPr>
        <p:pic>
          <p:nvPicPr>
            <p:cNvPr id="10" name="Picture 9">
              <a:extLst>
                <a:ext uri="{FF2B5EF4-FFF2-40B4-BE49-F238E27FC236}">
                  <a16:creationId xmlns:a16="http://schemas.microsoft.com/office/drawing/2014/main" id="{339AD6BB-5558-4643-B4D8-DC8868A74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57400" cy="2057400"/>
            </a:xfrm>
            <a:prstGeom prst="rect">
              <a:avLst/>
            </a:prstGeom>
          </p:spPr>
        </p:pic>
        <p:pic>
          <p:nvPicPr>
            <p:cNvPr id="28" name="Picture 27">
              <a:extLst>
                <a:ext uri="{FF2B5EF4-FFF2-40B4-BE49-F238E27FC236}">
                  <a16:creationId xmlns:a16="http://schemas.microsoft.com/office/drawing/2014/main" id="{ED2EA9CD-0EAB-4958-A4A7-4A1DB03284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0"/>
              <a:ext cx="2057400" cy="2057400"/>
            </a:xfrm>
            <a:prstGeom prst="rect">
              <a:avLst/>
            </a:prstGeom>
          </p:spPr>
        </p:pic>
        <p:pic>
          <p:nvPicPr>
            <p:cNvPr id="29" name="Picture 28">
              <a:extLst>
                <a:ext uri="{FF2B5EF4-FFF2-40B4-BE49-F238E27FC236}">
                  <a16:creationId xmlns:a16="http://schemas.microsoft.com/office/drawing/2014/main" id="{40EFC7BF-CFC6-4616-8594-4ED654849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0"/>
              <a:ext cx="2057400" cy="2057400"/>
            </a:xfrm>
            <a:prstGeom prst="rect">
              <a:avLst/>
            </a:prstGeom>
          </p:spPr>
        </p:pic>
        <p:pic>
          <p:nvPicPr>
            <p:cNvPr id="32" name="Picture 31">
              <a:extLst>
                <a:ext uri="{FF2B5EF4-FFF2-40B4-BE49-F238E27FC236}">
                  <a16:creationId xmlns:a16="http://schemas.microsoft.com/office/drawing/2014/main" id="{1CD22307-573D-4BFE-AEE6-3C676BE61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0"/>
              <a:ext cx="2057400" cy="2057400"/>
            </a:xfrm>
            <a:prstGeom prst="rect">
              <a:avLst/>
            </a:prstGeom>
          </p:spPr>
        </p:pic>
        <p:pic>
          <p:nvPicPr>
            <p:cNvPr id="34" name="Picture 33">
              <a:extLst>
                <a:ext uri="{FF2B5EF4-FFF2-40B4-BE49-F238E27FC236}">
                  <a16:creationId xmlns:a16="http://schemas.microsoft.com/office/drawing/2014/main" id="{E3EC552D-0A2E-4D37-A1B3-30DE6A51E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0" y="0"/>
              <a:ext cx="2057400" cy="2057400"/>
            </a:xfrm>
            <a:prstGeom prst="rect">
              <a:avLst/>
            </a:prstGeom>
          </p:spPr>
        </p:pic>
      </p:grpSp>
      <p:sp>
        <p:nvSpPr>
          <p:cNvPr id="13" name="Freeform: Shape 12">
            <a:extLst>
              <a:ext uri="{FF2B5EF4-FFF2-40B4-BE49-F238E27FC236}">
                <a16:creationId xmlns:a16="http://schemas.microsoft.com/office/drawing/2014/main" id="{F60FCA6E-0894-46CD-BD49-5955A51E008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966" y="5346696"/>
            <a:ext cx="4020034"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E78C6E4B-A1F1-4B6C-97EC-BE997495D6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5509953"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91808" y="6018982"/>
            <a:ext cx="4270338" cy="4276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000" b="1" i="1" dirty="0">
                <a:solidFill>
                  <a:schemeClr val="bg1"/>
                </a:solidFill>
                <a:latin typeface="+mj-lt"/>
                <a:ea typeface="+mj-ea"/>
                <a:cs typeface="+mj-cs"/>
              </a:rPr>
              <a:t>Monday, September 30th</a:t>
            </a:r>
            <a:r>
              <a:rPr lang="en-US" sz="2000" b="1" i="1" kern="1200" dirty="0">
                <a:solidFill>
                  <a:schemeClr val="bg1"/>
                </a:solidFill>
                <a:latin typeface="+mj-lt"/>
                <a:ea typeface="+mj-ea"/>
                <a:cs typeface="+mj-cs"/>
              </a:rPr>
              <a:t>, 2019</a:t>
            </a:r>
          </a:p>
          <a:p>
            <a:pPr algn="ctr">
              <a:lnSpc>
                <a:spcPct val="90000"/>
              </a:lnSpc>
              <a:spcBef>
                <a:spcPct val="0"/>
              </a:spcBef>
              <a:spcAft>
                <a:spcPts val="600"/>
              </a:spcAft>
            </a:pPr>
            <a:r>
              <a:rPr lang="en-US" sz="1200" b="1" i="1" dirty="0">
                <a:solidFill>
                  <a:schemeClr val="bg1"/>
                </a:solidFill>
                <a:latin typeface="+mj-lt"/>
                <a:ea typeface="+mj-ea"/>
                <a:cs typeface="+mj-cs"/>
              </a:rPr>
              <a:t>Time tbc</a:t>
            </a:r>
          </a:p>
          <a:p>
            <a:pPr algn="ctr">
              <a:lnSpc>
                <a:spcPct val="90000"/>
              </a:lnSpc>
              <a:spcBef>
                <a:spcPct val="0"/>
              </a:spcBef>
              <a:spcAft>
                <a:spcPts val="600"/>
              </a:spcAft>
            </a:pPr>
            <a:r>
              <a:rPr lang="en-US" sz="2000" b="1" i="1" dirty="0">
                <a:solidFill>
                  <a:schemeClr val="bg1"/>
                </a:solidFill>
                <a:latin typeface="+mj-lt"/>
                <a:ea typeface="+mj-ea"/>
                <a:cs typeface="+mj-cs"/>
              </a:rPr>
              <a:t>TPC Harding Park</a:t>
            </a:r>
          </a:p>
          <a:p>
            <a:pPr algn="ctr">
              <a:lnSpc>
                <a:spcPct val="90000"/>
              </a:lnSpc>
              <a:spcBef>
                <a:spcPct val="0"/>
              </a:spcBef>
              <a:spcAft>
                <a:spcPts val="600"/>
              </a:spcAft>
            </a:pPr>
            <a:r>
              <a:rPr lang="en-US" sz="2000" b="1" i="1" kern="1200" dirty="0">
                <a:solidFill>
                  <a:schemeClr val="bg1"/>
                </a:solidFill>
                <a:latin typeface="+mj-lt"/>
                <a:ea typeface="+mj-ea"/>
                <a:cs typeface="+mj-cs"/>
              </a:rPr>
              <a:t>San Francisco</a:t>
            </a:r>
            <a:endParaRPr lang="en-US" sz="2000" b="1" kern="1200" dirty="0">
              <a:solidFill>
                <a:schemeClr val="bg1"/>
              </a:solidFill>
              <a:latin typeface="+mj-lt"/>
              <a:ea typeface="+mj-ea"/>
              <a:cs typeface="+mj-cs"/>
            </a:endParaRPr>
          </a:p>
          <a:p>
            <a:pPr algn="ctr">
              <a:lnSpc>
                <a:spcPct val="90000"/>
              </a:lnSpc>
              <a:spcBef>
                <a:spcPct val="0"/>
              </a:spcBef>
              <a:spcAft>
                <a:spcPts val="600"/>
              </a:spcAft>
            </a:pPr>
            <a:endParaRPr lang="en-US" sz="2000" kern="1200" dirty="0">
              <a:solidFill>
                <a:schemeClr val="tx1"/>
              </a:solidFill>
              <a:latin typeface="+mj-lt"/>
              <a:ea typeface="+mj-ea"/>
              <a:cs typeface="+mj-cs"/>
            </a:endParaRPr>
          </a:p>
        </p:txBody>
      </p:sp>
      <p:sp>
        <p:nvSpPr>
          <p:cNvPr id="16" name="TextBox 15">
            <a:extLst>
              <a:ext uri="{FF2B5EF4-FFF2-40B4-BE49-F238E27FC236}">
                <a16:creationId xmlns:a16="http://schemas.microsoft.com/office/drawing/2014/main" id="{A1E5A075-6E08-4FBF-900B-CF3D11E15062}"/>
              </a:ext>
            </a:extLst>
          </p:cNvPr>
          <p:cNvSpPr txBox="1"/>
          <p:nvPr/>
        </p:nvSpPr>
        <p:spPr>
          <a:xfrm>
            <a:off x="5528324" y="3501277"/>
            <a:ext cx="3085413"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July 11th</a:t>
            </a:r>
            <a:r>
              <a:rPr lang="en-US" sz="1200" i="1" kern="1200" dirty="0">
                <a:solidFill>
                  <a:schemeClr val="bg1"/>
                </a:solidFill>
                <a:latin typeface="+mj-lt"/>
                <a:ea typeface="+mj-ea"/>
                <a:cs typeface="+mj-cs"/>
              </a:rPr>
              <a:t>, 2018</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July 1st, 2018</a:t>
            </a:r>
          </a:p>
        </p:txBody>
      </p:sp>
      <p:sp>
        <p:nvSpPr>
          <p:cNvPr id="12" name="TextBox 11">
            <a:extLst>
              <a:ext uri="{FF2B5EF4-FFF2-40B4-BE49-F238E27FC236}">
                <a16:creationId xmlns:a16="http://schemas.microsoft.com/office/drawing/2014/main" id="{A0A01D23-D9E9-492B-AB13-79837606DA4F}"/>
              </a:ext>
            </a:extLst>
          </p:cNvPr>
          <p:cNvSpPr txBox="1"/>
          <p:nvPr/>
        </p:nvSpPr>
        <p:spPr>
          <a:xfrm>
            <a:off x="73239" y="5754469"/>
            <a:ext cx="5184561" cy="646331"/>
          </a:xfrm>
          <a:prstGeom prst="rect">
            <a:avLst/>
          </a:prstGeom>
          <a:noFill/>
        </p:spPr>
        <p:txBody>
          <a:bodyPr wrap="none" rtlCol="0">
            <a:spAutoFit/>
          </a:bodyPr>
          <a:lstStyle/>
          <a:p>
            <a:r>
              <a:rPr lang="en-US" sz="3600" dirty="0">
                <a:solidFill>
                  <a:srgbClr val="FF0000"/>
                </a:solidFill>
              </a:rPr>
              <a:t>Sponsorship Opportunities</a:t>
            </a:r>
          </a:p>
        </p:txBody>
      </p:sp>
      <p:pic>
        <p:nvPicPr>
          <p:cNvPr id="3" name="Picture 2" descr="A close up of a logo&#10;&#10;Description generated with very high confidence">
            <a:extLst>
              <a:ext uri="{FF2B5EF4-FFF2-40B4-BE49-F238E27FC236}">
                <a16:creationId xmlns:a16="http://schemas.microsoft.com/office/drawing/2014/main" id="{4E97E263-E6FF-4A9A-87D0-69E0CCEED3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1163" y="3216368"/>
            <a:ext cx="2220766" cy="1126260"/>
          </a:xfrm>
          <a:prstGeom prst="rect">
            <a:avLst/>
          </a:prstGeom>
        </p:spPr>
      </p:pic>
      <p:grpSp>
        <p:nvGrpSpPr>
          <p:cNvPr id="6" name="Group 5">
            <a:extLst>
              <a:ext uri="{FF2B5EF4-FFF2-40B4-BE49-F238E27FC236}">
                <a16:creationId xmlns:a16="http://schemas.microsoft.com/office/drawing/2014/main" id="{53043403-B2FE-4908-AA1B-07F02EA8EB0A}"/>
              </a:ext>
            </a:extLst>
          </p:cNvPr>
          <p:cNvGrpSpPr/>
          <p:nvPr/>
        </p:nvGrpSpPr>
        <p:grpSpPr>
          <a:xfrm>
            <a:off x="-14681" y="1066800"/>
            <a:ext cx="9197660" cy="4187931"/>
            <a:chOff x="-14681" y="1066800"/>
            <a:chExt cx="9197660" cy="4187931"/>
          </a:xfrm>
        </p:grpSpPr>
        <p:grpSp>
          <p:nvGrpSpPr>
            <p:cNvPr id="7" name="Group 6">
              <a:extLst>
                <a:ext uri="{FF2B5EF4-FFF2-40B4-BE49-F238E27FC236}">
                  <a16:creationId xmlns:a16="http://schemas.microsoft.com/office/drawing/2014/main" id="{3E39EE0A-74F0-4807-A7B5-157991F84243}"/>
                </a:ext>
              </a:extLst>
            </p:cNvPr>
            <p:cNvGrpSpPr/>
            <p:nvPr/>
          </p:nvGrpSpPr>
          <p:grpSpPr>
            <a:xfrm>
              <a:off x="-14681" y="1066800"/>
              <a:ext cx="9197660" cy="4187931"/>
              <a:chOff x="-14681" y="1066800"/>
              <a:chExt cx="9197660" cy="4187931"/>
            </a:xfrm>
          </p:grpSpPr>
          <p:pic>
            <p:nvPicPr>
              <p:cNvPr id="4" name="Picture 3">
                <a:extLst>
                  <a:ext uri="{FF2B5EF4-FFF2-40B4-BE49-F238E27FC236}">
                    <a16:creationId xmlns:a16="http://schemas.microsoft.com/office/drawing/2014/main" id="{10AA4041-6B18-46F8-B6ED-6D44F1F84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1" y="1066800"/>
                <a:ext cx="9197660" cy="4187931"/>
              </a:xfrm>
              <a:prstGeom prst="rect">
                <a:avLst/>
              </a:prstGeom>
            </p:spPr>
          </p:pic>
          <p:pic>
            <p:nvPicPr>
              <p:cNvPr id="5" name="Graphic 4">
                <a:extLst>
                  <a:ext uri="{FF2B5EF4-FFF2-40B4-BE49-F238E27FC236}">
                    <a16:creationId xmlns:a16="http://schemas.microsoft.com/office/drawing/2014/main" id="{A84CAE55-0BF1-4F9F-8DBB-FA2BFD5830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62800" y="3321502"/>
                <a:ext cx="1672023" cy="656866"/>
              </a:xfrm>
              <a:prstGeom prst="rect">
                <a:avLst/>
              </a:prstGeom>
            </p:spPr>
          </p:pic>
        </p:grpSp>
        <p:sp>
          <p:nvSpPr>
            <p:cNvPr id="2" name="Rectangle 1">
              <a:extLst>
                <a:ext uri="{FF2B5EF4-FFF2-40B4-BE49-F238E27FC236}">
                  <a16:creationId xmlns:a16="http://schemas.microsoft.com/office/drawing/2014/main" id="{F07429DC-7C87-409A-A630-4BF462608963}"/>
                </a:ext>
              </a:extLst>
            </p:cNvPr>
            <p:cNvSpPr/>
            <p:nvPr/>
          </p:nvSpPr>
          <p:spPr>
            <a:xfrm>
              <a:off x="6705600" y="3216368"/>
              <a:ext cx="2362200" cy="898432"/>
            </a:xfrm>
            <a:prstGeom prst="rect">
              <a:avLst/>
            </a:prstGeom>
            <a:solidFill>
              <a:srgbClr val="0E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65506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FEFCE7B-5FA0-4E94-8DB1-8278953FE8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1981200"/>
            <a:ext cx="2514600" cy="2139047"/>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PRE-EVENT PROMOTION: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the Tournament website (Below Albatross) and included on Event Branding image</a:t>
            </a:r>
          </a:p>
          <a:p>
            <a:pPr marL="285750" lvl="0" indent="-285750">
              <a:buFont typeface="Wingdings" panose="05000000000000000000" pitchFamily="2" charset="2"/>
              <a:buChar char="§"/>
            </a:pP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all outbound related promotional email campaigns (Below Albatross)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3 Shout outs on Social Media</a:t>
            </a:r>
          </a:p>
          <a:p>
            <a:endParaRPr lang="en-US" sz="1400" dirty="0"/>
          </a:p>
          <a:p>
            <a:endParaRPr lang="en-US" sz="1400" dirty="0"/>
          </a:p>
        </p:txBody>
      </p:sp>
      <p:sp>
        <p:nvSpPr>
          <p:cNvPr id="30" name="TextBox 29">
            <a:extLst>
              <a:ext uri="{FF2B5EF4-FFF2-40B4-BE49-F238E27FC236}">
                <a16:creationId xmlns:a16="http://schemas.microsoft.com/office/drawing/2014/main" id="{CECB2F0D-587F-46C0-B17D-318E057808F6}"/>
              </a:ext>
            </a:extLst>
          </p:cNvPr>
          <p:cNvSpPr txBox="1"/>
          <p:nvPr/>
        </p:nvSpPr>
        <p:spPr>
          <a:xfrm>
            <a:off x="2895600" y="2042755"/>
            <a:ext cx="3200400" cy="2200602"/>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ON-COURSE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One Foursome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Opportunity to place company merchandise/materials in Gift Bag</a:t>
            </a:r>
          </a:p>
          <a:p>
            <a:pPr lvl="0"/>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on 2 drinks carts and 1 Hole and Tee Sign</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Tent &amp; Table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Half Page Color Ad in Tournament Program</a:t>
            </a:r>
            <a:endParaRPr lang="en-US" sz="900" dirty="0"/>
          </a:p>
          <a:p>
            <a:endParaRPr lang="en-US" sz="1400" dirty="0"/>
          </a:p>
        </p:txBody>
      </p:sp>
      <p:sp>
        <p:nvSpPr>
          <p:cNvPr id="31" name="TextBox 30">
            <a:extLst>
              <a:ext uri="{FF2B5EF4-FFF2-40B4-BE49-F238E27FC236}">
                <a16:creationId xmlns:a16="http://schemas.microsoft.com/office/drawing/2014/main" id="{478D7D9B-5AF7-4584-BC8D-873D42A568D4}"/>
              </a:ext>
            </a:extLst>
          </p:cNvPr>
          <p:cNvSpPr txBox="1"/>
          <p:nvPr/>
        </p:nvSpPr>
        <p:spPr>
          <a:xfrm>
            <a:off x="6096000" y="1981200"/>
            <a:ext cx="2819400" cy="1646605"/>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CLUBHOUSE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4 Tickets to Awards Dinner </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TV Screens during  Registration and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Banner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p:txBody>
      </p:sp>
      <p:sp>
        <p:nvSpPr>
          <p:cNvPr id="19" name="TextBox 18">
            <a:extLst>
              <a:ext uri="{FF2B5EF4-FFF2-40B4-BE49-F238E27FC236}">
                <a16:creationId xmlns:a16="http://schemas.microsoft.com/office/drawing/2014/main" id="{05518400-B932-4CD2-9CD3-348360739E8A}"/>
              </a:ext>
            </a:extLst>
          </p:cNvPr>
          <p:cNvSpPr txBox="1"/>
          <p:nvPr/>
        </p:nvSpPr>
        <p:spPr>
          <a:xfrm>
            <a:off x="105099" y="-19685"/>
            <a:ext cx="3552501" cy="707886"/>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Eagle Sponsor Benefits</a:t>
            </a:r>
          </a:p>
          <a:p>
            <a:r>
              <a:rPr lang="en-US" sz="2000" b="1" dirty="0">
                <a:solidFill>
                  <a:srgbClr val="FF0000"/>
                </a:solidFill>
                <a:latin typeface="Century Gothic" panose="020B0502020202020204" pitchFamily="34" charset="0"/>
                <a:cs typeface="Aharoni" panose="02010803020104030203" pitchFamily="2" charset="-79"/>
              </a:rPr>
              <a:t>$2,500</a:t>
            </a:r>
          </a:p>
        </p:txBody>
      </p:sp>
      <p:pic>
        <p:nvPicPr>
          <p:cNvPr id="3" name="Picture 2">
            <a:extLst>
              <a:ext uri="{FF2B5EF4-FFF2-40B4-BE49-F238E27FC236}">
                <a16:creationId xmlns:a16="http://schemas.microsoft.com/office/drawing/2014/main" id="{E49F23E0-BCA6-42FB-83DD-45D893BE10BD}"/>
              </a:ext>
            </a:extLst>
          </p:cNvPr>
          <p:cNvPicPr>
            <a:picLocks noChangeAspect="1"/>
          </p:cNvPicPr>
          <p:nvPr/>
        </p:nvPicPr>
        <p:blipFill>
          <a:blip r:embed="rId3"/>
          <a:stretch>
            <a:fillRect/>
          </a:stretch>
        </p:blipFill>
        <p:spPr>
          <a:xfrm>
            <a:off x="533400" y="4191000"/>
            <a:ext cx="1597819" cy="1219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BB73FBD-5572-4866-86C3-3EC032B8CC1B}"/>
              </a:ext>
            </a:extLst>
          </p:cNvPr>
          <p:cNvPicPr>
            <a:picLocks noChangeAspect="1"/>
          </p:cNvPicPr>
          <p:nvPr/>
        </p:nvPicPr>
        <p:blipFill>
          <a:blip r:embed="rId4"/>
          <a:stretch>
            <a:fillRect/>
          </a:stretch>
        </p:blipFill>
        <p:spPr>
          <a:xfrm>
            <a:off x="2409485" y="4191000"/>
            <a:ext cx="1624633" cy="121788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BCC2323-E65A-4CCC-B625-090848CCB9AC}"/>
              </a:ext>
            </a:extLst>
          </p:cNvPr>
          <p:cNvPicPr>
            <a:picLocks noChangeAspect="1"/>
          </p:cNvPicPr>
          <p:nvPr/>
        </p:nvPicPr>
        <p:blipFill>
          <a:blip r:embed="rId5"/>
          <a:stretch>
            <a:fillRect/>
          </a:stretch>
        </p:blipFill>
        <p:spPr>
          <a:xfrm>
            <a:off x="4338359" y="4194499"/>
            <a:ext cx="1624633" cy="1215501"/>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DC033C3B-8604-483F-81F9-77FF2895D904}"/>
              </a:ext>
            </a:extLst>
          </p:cNvPr>
          <p:cNvPicPr>
            <a:picLocks noChangeAspect="1"/>
          </p:cNvPicPr>
          <p:nvPr/>
        </p:nvPicPr>
        <p:blipFill>
          <a:blip r:embed="rId6"/>
          <a:stretch>
            <a:fillRect/>
          </a:stretch>
        </p:blipFill>
        <p:spPr>
          <a:xfrm>
            <a:off x="0" y="5761668"/>
            <a:ext cx="9144000" cy="1096332"/>
          </a:xfrm>
          <a:prstGeom prst="rect">
            <a:avLst/>
          </a:prstGeom>
        </p:spPr>
      </p:pic>
      <p:sp>
        <p:nvSpPr>
          <p:cNvPr id="28" name="TextBox 27">
            <a:extLst>
              <a:ext uri="{FF2B5EF4-FFF2-40B4-BE49-F238E27FC236}">
                <a16:creationId xmlns:a16="http://schemas.microsoft.com/office/drawing/2014/main" id="{F141B362-DEC3-4A16-A230-C3E152F10B36}"/>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130763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2BD089F-5DA0-48E4-AF81-4D98E9C2F4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1981200"/>
            <a:ext cx="2514600" cy="2000548"/>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PRE-EVENT PROMOTION: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the Tournament website (Below Eagle)</a:t>
            </a:r>
          </a:p>
          <a:p>
            <a:pPr marL="285750" lvl="0" indent="-285750">
              <a:buFont typeface="Wingdings" panose="05000000000000000000" pitchFamily="2" charset="2"/>
              <a:buChar char="§"/>
            </a:pP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all outbound related promotional email campaigns (Below Eagle)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3 Shout outs on Social Media</a:t>
            </a:r>
          </a:p>
          <a:p>
            <a:endParaRPr lang="en-US" sz="1400" dirty="0"/>
          </a:p>
          <a:p>
            <a:endParaRPr lang="en-US" sz="1400" dirty="0"/>
          </a:p>
        </p:txBody>
      </p:sp>
      <p:sp>
        <p:nvSpPr>
          <p:cNvPr id="30" name="TextBox 29">
            <a:extLst>
              <a:ext uri="{FF2B5EF4-FFF2-40B4-BE49-F238E27FC236}">
                <a16:creationId xmlns:a16="http://schemas.microsoft.com/office/drawing/2014/main" id="{CECB2F0D-587F-46C0-B17D-318E057808F6}"/>
              </a:ext>
            </a:extLst>
          </p:cNvPr>
          <p:cNvSpPr txBox="1"/>
          <p:nvPr/>
        </p:nvSpPr>
        <p:spPr>
          <a:xfrm>
            <a:off x="2895600" y="2042755"/>
            <a:ext cx="3200400" cy="1923604"/>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ON-COURSE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One Foursome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Opportunity to place company merchandise/materials in Gift Bag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Tee Sign, Tent &amp; Table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Full Page Color Ad in Tournament Program and logo on the Front Cover</a:t>
            </a:r>
            <a:endParaRPr lang="en-US" sz="900" dirty="0"/>
          </a:p>
          <a:p>
            <a:endParaRPr lang="en-US" sz="1400" dirty="0"/>
          </a:p>
        </p:txBody>
      </p:sp>
      <p:sp>
        <p:nvSpPr>
          <p:cNvPr id="31" name="TextBox 30">
            <a:extLst>
              <a:ext uri="{FF2B5EF4-FFF2-40B4-BE49-F238E27FC236}">
                <a16:creationId xmlns:a16="http://schemas.microsoft.com/office/drawing/2014/main" id="{478D7D9B-5AF7-4584-BC8D-873D42A568D4}"/>
              </a:ext>
            </a:extLst>
          </p:cNvPr>
          <p:cNvSpPr txBox="1"/>
          <p:nvPr/>
        </p:nvSpPr>
        <p:spPr>
          <a:xfrm>
            <a:off x="6096000" y="1981200"/>
            <a:ext cx="2819400" cy="1923604"/>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CLUBHOUSE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4 Tickets to Awards Dinner </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TV Screens during  Registration and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Banner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Pop Up Banner – Sponsor provided</a:t>
            </a:r>
            <a:endParaRPr lang="en-US" sz="900" dirty="0"/>
          </a:p>
          <a:p>
            <a:endParaRPr lang="en-US" sz="1400" dirty="0"/>
          </a:p>
        </p:txBody>
      </p:sp>
      <p:sp>
        <p:nvSpPr>
          <p:cNvPr id="19" name="TextBox 18">
            <a:extLst>
              <a:ext uri="{FF2B5EF4-FFF2-40B4-BE49-F238E27FC236}">
                <a16:creationId xmlns:a16="http://schemas.microsoft.com/office/drawing/2014/main" id="{05518400-B932-4CD2-9CD3-348360739E8A}"/>
              </a:ext>
            </a:extLst>
          </p:cNvPr>
          <p:cNvSpPr txBox="1"/>
          <p:nvPr/>
        </p:nvSpPr>
        <p:spPr>
          <a:xfrm>
            <a:off x="105099" y="-19685"/>
            <a:ext cx="3552501" cy="707886"/>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Hole in One Sponsor</a:t>
            </a:r>
          </a:p>
          <a:p>
            <a:r>
              <a:rPr lang="en-US" sz="2000" b="1" dirty="0">
                <a:solidFill>
                  <a:srgbClr val="FF0000"/>
                </a:solidFill>
                <a:latin typeface="Century Gothic" panose="020B0502020202020204" pitchFamily="34" charset="0"/>
                <a:cs typeface="Aharoni" panose="02010803020104030203" pitchFamily="2" charset="-79"/>
              </a:rPr>
              <a:t>$2,500</a:t>
            </a:r>
          </a:p>
        </p:txBody>
      </p:sp>
      <p:pic>
        <p:nvPicPr>
          <p:cNvPr id="2" name="Picture 1">
            <a:extLst>
              <a:ext uri="{FF2B5EF4-FFF2-40B4-BE49-F238E27FC236}">
                <a16:creationId xmlns:a16="http://schemas.microsoft.com/office/drawing/2014/main" id="{A9E4C9C0-3B4E-4E29-8127-F69E7F831A7D}"/>
              </a:ext>
            </a:extLst>
          </p:cNvPr>
          <p:cNvPicPr>
            <a:picLocks noChangeAspect="1"/>
          </p:cNvPicPr>
          <p:nvPr/>
        </p:nvPicPr>
        <p:blipFill>
          <a:blip r:embed="rId3"/>
          <a:stretch>
            <a:fillRect/>
          </a:stretch>
        </p:blipFill>
        <p:spPr>
          <a:xfrm>
            <a:off x="609600" y="3904804"/>
            <a:ext cx="1638300" cy="1223906"/>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23FACB3-3F13-4666-AB2E-4F911C525F60}"/>
              </a:ext>
            </a:extLst>
          </p:cNvPr>
          <p:cNvPicPr>
            <a:picLocks noChangeAspect="1"/>
          </p:cNvPicPr>
          <p:nvPr/>
        </p:nvPicPr>
        <p:blipFill>
          <a:blip r:embed="rId4"/>
          <a:stretch>
            <a:fillRect/>
          </a:stretch>
        </p:blipFill>
        <p:spPr>
          <a:xfrm>
            <a:off x="2514601" y="3905338"/>
            <a:ext cx="1935976" cy="122337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EA46AB1-7B4E-42A4-B242-650EF6F4CE19}"/>
              </a:ext>
            </a:extLst>
          </p:cNvPr>
          <p:cNvPicPr>
            <a:picLocks noChangeAspect="1"/>
          </p:cNvPicPr>
          <p:nvPr/>
        </p:nvPicPr>
        <p:blipFill>
          <a:blip r:embed="rId5"/>
          <a:stretch>
            <a:fillRect/>
          </a:stretch>
        </p:blipFill>
        <p:spPr>
          <a:xfrm>
            <a:off x="4727938" y="3891558"/>
            <a:ext cx="1372544" cy="1267129"/>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6458DEA-6992-4957-B3D5-473A30863BAB}"/>
              </a:ext>
            </a:extLst>
          </p:cNvPr>
          <p:cNvPicPr>
            <a:picLocks noChangeAspect="1"/>
          </p:cNvPicPr>
          <p:nvPr/>
        </p:nvPicPr>
        <p:blipFill>
          <a:blip r:embed="rId6"/>
          <a:stretch>
            <a:fillRect/>
          </a:stretch>
        </p:blipFill>
        <p:spPr>
          <a:xfrm>
            <a:off x="0" y="5761668"/>
            <a:ext cx="9144000" cy="1096332"/>
          </a:xfrm>
          <a:prstGeom prst="rect">
            <a:avLst/>
          </a:prstGeom>
        </p:spPr>
      </p:pic>
      <p:sp>
        <p:nvSpPr>
          <p:cNvPr id="28" name="TextBox 27">
            <a:extLst>
              <a:ext uri="{FF2B5EF4-FFF2-40B4-BE49-F238E27FC236}">
                <a16:creationId xmlns:a16="http://schemas.microsoft.com/office/drawing/2014/main" id="{BB3D4DA4-9A19-4689-BC04-2ED3DBF2B61C}"/>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3161445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A3610B3-B363-4BB9-841E-37C0A1D7BE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430720"/>
            <a:ext cx="2514600" cy="1723549"/>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PRE-EVENT PROMOTION: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the Tournament website (Below Eagle)</a:t>
            </a:r>
          </a:p>
          <a:p>
            <a:pPr marL="285750" lvl="0" indent="-285750">
              <a:buFont typeface="Wingdings" panose="05000000000000000000" pitchFamily="2" charset="2"/>
              <a:buChar char="§"/>
            </a:pP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all outbound related promotional email campaigns (Below Gold).</a:t>
            </a:r>
          </a:p>
          <a:p>
            <a:endParaRPr lang="en-US" sz="1400" dirty="0"/>
          </a:p>
          <a:p>
            <a:endParaRPr lang="en-US" sz="1400" dirty="0"/>
          </a:p>
        </p:txBody>
      </p:sp>
      <p:sp>
        <p:nvSpPr>
          <p:cNvPr id="30" name="TextBox 29">
            <a:extLst>
              <a:ext uri="{FF2B5EF4-FFF2-40B4-BE49-F238E27FC236}">
                <a16:creationId xmlns:a16="http://schemas.microsoft.com/office/drawing/2014/main" id="{CECB2F0D-587F-46C0-B17D-318E057808F6}"/>
              </a:ext>
            </a:extLst>
          </p:cNvPr>
          <p:cNvSpPr txBox="1"/>
          <p:nvPr/>
        </p:nvSpPr>
        <p:spPr>
          <a:xfrm>
            <a:off x="2819400" y="2415063"/>
            <a:ext cx="3200400" cy="1785104"/>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ON-COURSE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Two Player Tickets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Opportunity to place company merchandise/materials in Gift Bag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Hole Sign</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Half Page Color Ad in Tournament Program</a:t>
            </a:r>
            <a:endParaRPr lang="en-US" sz="900" dirty="0"/>
          </a:p>
          <a:p>
            <a:endParaRPr lang="en-US" sz="1400" dirty="0"/>
          </a:p>
        </p:txBody>
      </p:sp>
      <p:sp>
        <p:nvSpPr>
          <p:cNvPr id="31" name="TextBox 30">
            <a:extLst>
              <a:ext uri="{FF2B5EF4-FFF2-40B4-BE49-F238E27FC236}">
                <a16:creationId xmlns:a16="http://schemas.microsoft.com/office/drawing/2014/main" id="{478D7D9B-5AF7-4584-BC8D-873D42A568D4}"/>
              </a:ext>
            </a:extLst>
          </p:cNvPr>
          <p:cNvSpPr txBox="1"/>
          <p:nvPr/>
        </p:nvSpPr>
        <p:spPr>
          <a:xfrm>
            <a:off x="6096000" y="2415063"/>
            <a:ext cx="2819400" cy="1862048"/>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CLUBHOUSE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2 Tickets to Awards Dinner </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TV Screens during Registration and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Banner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a:p>
            <a:endParaRPr lang="en-US" sz="1400" dirty="0"/>
          </a:p>
        </p:txBody>
      </p:sp>
      <p:sp>
        <p:nvSpPr>
          <p:cNvPr id="20" name="TextBox 19">
            <a:extLst>
              <a:ext uri="{FF2B5EF4-FFF2-40B4-BE49-F238E27FC236}">
                <a16:creationId xmlns:a16="http://schemas.microsoft.com/office/drawing/2014/main" id="{E18C0FA9-576B-4A03-8238-BDD2DC9DE4F6}"/>
              </a:ext>
            </a:extLst>
          </p:cNvPr>
          <p:cNvSpPr txBox="1"/>
          <p:nvPr/>
        </p:nvSpPr>
        <p:spPr>
          <a:xfrm>
            <a:off x="105099" y="-19685"/>
            <a:ext cx="3552501" cy="707886"/>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Birdie Sponsor Benefits</a:t>
            </a:r>
          </a:p>
          <a:p>
            <a:r>
              <a:rPr lang="en-US" sz="2000" b="1" dirty="0">
                <a:solidFill>
                  <a:srgbClr val="FF0000"/>
                </a:solidFill>
                <a:latin typeface="Century Gothic" panose="020B0502020202020204" pitchFamily="34" charset="0"/>
                <a:cs typeface="Aharoni" panose="02010803020104030203" pitchFamily="2" charset="-79"/>
              </a:rPr>
              <a:t>$1,500</a:t>
            </a:r>
          </a:p>
        </p:txBody>
      </p:sp>
      <p:pic>
        <p:nvPicPr>
          <p:cNvPr id="2" name="Picture 1">
            <a:extLst>
              <a:ext uri="{FF2B5EF4-FFF2-40B4-BE49-F238E27FC236}">
                <a16:creationId xmlns:a16="http://schemas.microsoft.com/office/drawing/2014/main" id="{E9B2D736-EB87-4385-9EE6-144151CD2270}"/>
              </a:ext>
            </a:extLst>
          </p:cNvPr>
          <p:cNvPicPr>
            <a:picLocks noChangeAspect="1"/>
          </p:cNvPicPr>
          <p:nvPr/>
        </p:nvPicPr>
        <p:blipFill>
          <a:blip r:embed="rId3"/>
          <a:stretch>
            <a:fillRect/>
          </a:stretch>
        </p:blipFill>
        <p:spPr>
          <a:xfrm>
            <a:off x="559884" y="4100882"/>
            <a:ext cx="1481138" cy="1116852"/>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7B8BF1C-4C3E-42E0-9929-F4D2F19E6329}"/>
              </a:ext>
            </a:extLst>
          </p:cNvPr>
          <p:cNvPicPr>
            <a:picLocks noChangeAspect="1"/>
          </p:cNvPicPr>
          <p:nvPr/>
        </p:nvPicPr>
        <p:blipFill>
          <a:blip r:embed="rId4"/>
          <a:stretch>
            <a:fillRect/>
          </a:stretch>
        </p:blipFill>
        <p:spPr>
          <a:xfrm>
            <a:off x="2344569" y="4116800"/>
            <a:ext cx="1459278" cy="1100934"/>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30B2D22A-D04A-4813-9EE1-98CDF54BD5BC}"/>
              </a:ext>
            </a:extLst>
          </p:cNvPr>
          <p:cNvPicPr>
            <a:picLocks noChangeAspect="1"/>
          </p:cNvPicPr>
          <p:nvPr/>
        </p:nvPicPr>
        <p:blipFill>
          <a:blip r:embed="rId5"/>
          <a:stretch>
            <a:fillRect/>
          </a:stretch>
        </p:blipFill>
        <p:spPr>
          <a:xfrm>
            <a:off x="0" y="5761668"/>
            <a:ext cx="9144000" cy="1096332"/>
          </a:xfrm>
          <a:prstGeom prst="rect">
            <a:avLst/>
          </a:prstGeom>
        </p:spPr>
      </p:pic>
      <p:sp>
        <p:nvSpPr>
          <p:cNvPr id="26" name="TextBox 25">
            <a:extLst>
              <a:ext uri="{FF2B5EF4-FFF2-40B4-BE49-F238E27FC236}">
                <a16:creationId xmlns:a16="http://schemas.microsoft.com/office/drawing/2014/main" id="{79921104-7312-4DBE-A004-9694984E59AF}"/>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39895197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5B2E7C88-0ADB-4FCE-AC02-2BF7FA15590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437924"/>
            <a:ext cx="2514600" cy="2462213"/>
          </a:xfrm>
          <a:prstGeom prst="rect">
            <a:avLst/>
          </a:prstGeom>
          <a:noFill/>
        </p:spPr>
        <p:txBody>
          <a:bodyPr wrap="square" rtlCol="0">
            <a:spAutoFit/>
          </a:bodyPr>
          <a:lstStyle/>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Tee Sign / Tent / Table and</a:t>
            </a:r>
            <a:br>
              <a:rPr lang="en-US" sz="900" dirty="0">
                <a:solidFill>
                  <a:schemeClr val="accent1">
                    <a:lumMod val="50000"/>
                  </a:schemeClr>
                </a:solidFill>
                <a:latin typeface="Century Gothic" panose="020B0502020202020204" pitchFamily="34" charset="0"/>
                <a:cs typeface="Arial" panose="020B0604020202020204" pitchFamily="34" charset="0"/>
              </a:rPr>
            </a:br>
            <a:r>
              <a:rPr lang="en-US" sz="900" dirty="0">
                <a:solidFill>
                  <a:schemeClr val="accent1">
                    <a:lumMod val="50000"/>
                  </a:schemeClr>
                </a:solidFill>
                <a:latin typeface="Century Gothic" panose="020B0502020202020204" pitchFamily="34" charset="0"/>
                <a:cs typeface="Arial" panose="020B0604020202020204" pitchFamily="34" charset="0"/>
              </a:rPr>
              <a:t>2 representatives present</a:t>
            </a:r>
            <a:br>
              <a:rPr lang="en-US" sz="900" dirty="0">
                <a:solidFill>
                  <a:schemeClr val="accent1">
                    <a:lumMod val="50000"/>
                  </a:schemeClr>
                </a:solidFill>
                <a:latin typeface="Century Gothic" panose="020B0502020202020204" pitchFamily="34" charset="0"/>
                <a:cs typeface="Arial" panose="020B0604020202020204" pitchFamily="34" charset="0"/>
              </a:rPr>
            </a:br>
            <a:r>
              <a:rPr lang="en-US" sz="900" dirty="0">
                <a:solidFill>
                  <a:schemeClr val="accent1">
                    <a:lumMod val="50000"/>
                  </a:schemeClr>
                </a:solidFill>
                <a:latin typeface="Century Gothic" panose="020B0502020202020204" pitchFamily="34" charset="0"/>
                <a:cs typeface="Arial" panose="020B0604020202020204" pitchFamily="34" charset="0"/>
              </a:rPr>
              <a:t>at Sponsored Tee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Two Tickets to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appears in Tournament Program</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displayed as Tee sponsor on tournament website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displayed on Tee Sponsors Slide</a:t>
            </a:r>
          </a:p>
          <a:p>
            <a:endParaRPr lang="en-US" sz="1400" dirty="0"/>
          </a:p>
          <a:p>
            <a:endParaRPr lang="en-US" sz="1400" dirty="0"/>
          </a:p>
        </p:txBody>
      </p:sp>
      <p:sp>
        <p:nvSpPr>
          <p:cNvPr id="2" name="Rectangle 1">
            <a:extLst>
              <a:ext uri="{FF2B5EF4-FFF2-40B4-BE49-F238E27FC236}">
                <a16:creationId xmlns:a16="http://schemas.microsoft.com/office/drawing/2014/main" id="{11731B98-A488-4D47-8342-C889AB7D1060}"/>
              </a:ext>
            </a:extLst>
          </p:cNvPr>
          <p:cNvSpPr/>
          <p:nvPr/>
        </p:nvSpPr>
        <p:spPr>
          <a:xfrm>
            <a:off x="2667000" y="2412087"/>
            <a:ext cx="4572000" cy="1200329"/>
          </a:xfrm>
          <a:prstGeom prst="rect">
            <a:avLst/>
          </a:prstGeom>
        </p:spPr>
        <p:txBody>
          <a:bodyPr>
            <a:spAutoFit/>
          </a:bodyPr>
          <a:lstStyle/>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Tee sponsors will provide refreshments at sponsored Tee and one of the following: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742950" lvl="1"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Promotional giveaway item for all golfers to be placed in Player gift bags ). Minimum of 100 needed)</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742950" lvl="1"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Prize for Team 1</a:t>
            </a:r>
            <a:r>
              <a:rPr lang="en-US" sz="900" baseline="30000" dirty="0">
                <a:solidFill>
                  <a:schemeClr val="accent1">
                    <a:lumMod val="50000"/>
                  </a:schemeClr>
                </a:solidFill>
                <a:latin typeface="Century Gothic" panose="020B0502020202020204" pitchFamily="34" charset="0"/>
                <a:cs typeface="Arial" panose="020B0604020202020204" pitchFamily="34" charset="0"/>
              </a:rPr>
              <a:t>st</a:t>
            </a:r>
            <a:r>
              <a:rPr lang="en-US" sz="900" dirty="0">
                <a:solidFill>
                  <a:schemeClr val="accent1">
                    <a:lumMod val="50000"/>
                  </a:schemeClr>
                </a:solidFill>
                <a:latin typeface="Century Gothic" panose="020B0502020202020204" pitchFamily="34" charset="0"/>
                <a:cs typeface="Arial" panose="020B0604020202020204" pitchFamily="34" charset="0"/>
              </a:rPr>
              <a:t>, 2</a:t>
            </a:r>
            <a:r>
              <a:rPr lang="en-US" sz="900" baseline="30000" dirty="0">
                <a:solidFill>
                  <a:schemeClr val="accent1">
                    <a:lumMod val="50000"/>
                  </a:schemeClr>
                </a:solidFill>
                <a:latin typeface="Century Gothic" panose="020B0502020202020204" pitchFamily="34" charset="0"/>
                <a:cs typeface="Arial" panose="020B0604020202020204" pitchFamily="34" charset="0"/>
              </a:rPr>
              <a:t>nd</a:t>
            </a:r>
            <a:r>
              <a:rPr lang="en-US" sz="900" dirty="0">
                <a:solidFill>
                  <a:schemeClr val="accent1">
                    <a:lumMod val="50000"/>
                  </a:schemeClr>
                </a:solidFill>
                <a:latin typeface="Century Gothic" panose="020B0502020202020204" pitchFamily="34" charset="0"/>
                <a:cs typeface="Arial" panose="020B0604020202020204" pitchFamily="34" charset="0"/>
              </a:rPr>
              <a:t> or 3</a:t>
            </a:r>
            <a:r>
              <a:rPr lang="en-US" sz="900" baseline="30000" dirty="0">
                <a:solidFill>
                  <a:schemeClr val="accent1">
                    <a:lumMod val="50000"/>
                  </a:schemeClr>
                </a:solidFill>
                <a:latin typeface="Century Gothic" panose="020B0502020202020204" pitchFamily="34" charset="0"/>
                <a:cs typeface="Arial" panose="020B0604020202020204" pitchFamily="34" charset="0"/>
              </a:rPr>
              <a:t>rd</a:t>
            </a:r>
            <a:r>
              <a:rPr lang="en-US" sz="900" dirty="0">
                <a:solidFill>
                  <a:schemeClr val="accent1">
                    <a:lumMod val="50000"/>
                  </a:schemeClr>
                </a:solidFill>
                <a:latin typeface="Century Gothic" panose="020B0502020202020204" pitchFamily="34" charset="0"/>
                <a:cs typeface="Arial" panose="020B0604020202020204" pitchFamily="34" charset="0"/>
              </a:rPr>
              <a:t> Place and opportunity to present the prize to the winner.  Minimum of 4 needed.</a:t>
            </a:r>
          </a:p>
        </p:txBody>
      </p:sp>
      <p:sp>
        <p:nvSpPr>
          <p:cNvPr id="23" name="TextBox 22">
            <a:extLst>
              <a:ext uri="{FF2B5EF4-FFF2-40B4-BE49-F238E27FC236}">
                <a16:creationId xmlns:a16="http://schemas.microsoft.com/office/drawing/2014/main" id="{E2D9258C-C7C6-4058-A7AF-5EF2955A42F2}"/>
              </a:ext>
            </a:extLst>
          </p:cNvPr>
          <p:cNvSpPr txBox="1"/>
          <p:nvPr/>
        </p:nvSpPr>
        <p:spPr>
          <a:xfrm>
            <a:off x="105099" y="-19685"/>
            <a:ext cx="3552501" cy="1015663"/>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Tee Sponsor </a:t>
            </a:r>
            <a:br>
              <a:rPr lang="en-US" sz="2000" b="1" dirty="0">
                <a:solidFill>
                  <a:srgbClr val="FF0000"/>
                </a:solidFill>
                <a:latin typeface="Century Gothic" panose="020B0502020202020204" pitchFamily="34" charset="0"/>
                <a:cs typeface="Aharoni" panose="02010803020104030203" pitchFamily="2" charset="-79"/>
              </a:rPr>
            </a:br>
            <a:r>
              <a:rPr lang="en-US" sz="2000" b="1" dirty="0">
                <a:solidFill>
                  <a:srgbClr val="FF0000"/>
                </a:solidFill>
                <a:latin typeface="Century Gothic" panose="020B0502020202020204" pitchFamily="34" charset="0"/>
                <a:cs typeface="Aharoni" panose="02010803020104030203" pitchFamily="2" charset="-79"/>
              </a:rPr>
              <a:t>Benefits</a:t>
            </a:r>
          </a:p>
          <a:p>
            <a:r>
              <a:rPr lang="en-US" sz="2000" b="1" dirty="0">
                <a:solidFill>
                  <a:srgbClr val="FF0000"/>
                </a:solidFill>
                <a:latin typeface="Century Gothic" panose="020B0502020202020204" pitchFamily="34" charset="0"/>
                <a:cs typeface="Aharoni" panose="02010803020104030203" pitchFamily="2" charset="-79"/>
              </a:rPr>
              <a:t>$1000</a:t>
            </a:r>
          </a:p>
        </p:txBody>
      </p:sp>
      <p:pic>
        <p:nvPicPr>
          <p:cNvPr id="3" name="Picture 2">
            <a:extLst>
              <a:ext uri="{FF2B5EF4-FFF2-40B4-BE49-F238E27FC236}">
                <a16:creationId xmlns:a16="http://schemas.microsoft.com/office/drawing/2014/main" id="{101146F1-CDA6-441C-9F1D-3A63112A0990}"/>
              </a:ext>
            </a:extLst>
          </p:cNvPr>
          <p:cNvPicPr>
            <a:picLocks noChangeAspect="1"/>
          </p:cNvPicPr>
          <p:nvPr/>
        </p:nvPicPr>
        <p:blipFill>
          <a:blip r:embed="rId3"/>
          <a:stretch>
            <a:fillRect/>
          </a:stretch>
        </p:blipFill>
        <p:spPr>
          <a:xfrm>
            <a:off x="7395881" y="3632563"/>
            <a:ext cx="1575243" cy="1315955"/>
          </a:xfrm>
          <a:prstGeom prst="rect">
            <a:avLst/>
          </a:prstGeom>
        </p:spPr>
      </p:pic>
      <p:pic>
        <p:nvPicPr>
          <p:cNvPr id="28" name="Picture 27">
            <a:extLst>
              <a:ext uri="{FF2B5EF4-FFF2-40B4-BE49-F238E27FC236}">
                <a16:creationId xmlns:a16="http://schemas.microsoft.com/office/drawing/2014/main" id="{2BC0988C-27B3-4DBA-B8E9-9974EFFE7A11}"/>
              </a:ext>
            </a:extLst>
          </p:cNvPr>
          <p:cNvPicPr>
            <a:picLocks noChangeAspect="1"/>
          </p:cNvPicPr>
          <p:nvPr/>
        </p:nvPicPr>
        <p:blipFill>
          <a:blip r:embed="rId4"/>
          <a:stretch>
            <a:fillRect/>
          </a:stretch>
        </p:blipFill>
        <p:spPr>
          <a:xfrm>
            <a:off x="3467100" y="3908419"/>
            <a:ext cx="1790700" cy="1045697"/>
          </a:xfrm>
          <a:prstGeom prst="rect">
            <a:avLst/>
          </a:prstGeom>
        </p:spPr>
      </p:pic>
      <p:pic>
        <p:nvPicPr>
          <p:cNvPr id="4" name="Picture 3">
            <a:extLst>
              <a:ext uri="{FF2B5EF4-FFF2-40B4-BE49-F238E27FC236}">
                <a16:creationId xmlns:a16="http://schemas.microsoft.com/office/drawing/2014/main" id="{E768F65C-598C-4A06-A44B-5B6132C9DDA9}"/>
              </a:ext>
            </a:extLst>
          </p:cNvPr>
          <p:cNvPicPr>
            <a:picLocks noChangeAspect="1"/>
          </p:cNvPicPr>
          <p:nvPr/>
        </p:nvPicPr>
        <p:blipFill>
          <a:blip r:embed="rId5"/>
          <a:stretch>
            <a:fillRect/>
          </a:stretch>
        </p:blipFill>
        <p:spPr>
          <a:xfrm>
            <a:off x="7360971" y="2246891"/>
            <a:ext cx="1585805" cy="1273146"/>
          </a:xfrm>
          <a:prstGeom prst="rect">
            <a:avLst/>
          </a:prstGeom>
        </p:spPr>
      </p:pic>
      <p:pic>
        <p:nvPicPr>
          <p:cNvPr id="22" name="Picture 21">
            <a:extLst>
              <a:ext uri="{FF2B5EF4-FFF2-40B4-BE49-F238E27FC236}">
                <a16:creationId xmlns:a16="http://schemas.microsoft.com/office/drawing/2014/main" id="{7B1089D6-F250-4BC5-99A5-10D9C0641BBE}"/>
              </a:ext>
            </a:extLst>
          </p:cNvPr>
          <p:cNvPicPr>
            <a:picLocks noChangeAspect="1"/>
          </p:cNvPicPr>
          <p:nvPr/>
        </p:nvPicPr>
        <p:blipFill>
          <a:blip r:embed="rId6"/>
          <a:stretch>
            <a:fillRect/>
          </a:stretch>
        </p:blipFill>
        <p:spPr>
          <a:xfrm>
            <a:off x="0" y="5761668"/>
            <a:ext cx="9144000" cy="1096332"/>
          </a:xfrm>
          <a:prstGeom prst="rect">
            <a:avLst/>
          </a:prstGeom>
        </p:spPr>
      </p:pic>
      <p:sp>
        <p:nvSpPr>
          <p:cNvPr id="26" name="TextBox 25">
            <a:extLst>
              <a:ext uri="{FF2B5EF4-FFF2-40B4-BE49-F238E27FC236}">
                <a16:creationId xmlns:a16="http://schemas.microsoft.com/office/drawing/2014/main" id="{A54BF108-F678-4C9A-8295-5884B9F44C36}"/>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1625508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5C7AE77-E63D-4B27-8668-4FE7E20806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440900"/>
            <a:ext cx="2514600" cy="2554545"/>
          </a:xfrm>
          <a:prstGeom prst="rect">
            <a:avLst/>
          </a:prstGeom>
          <a:noFill/>
        </p:spPr>
        <p:txBody>
          <a:bodyPr wrap="square" rtlCol="0">
            <a:spAutoFit/>
          </a:bodyPr>
          <a:lstStyle/>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Hole Sign</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Two Tickets to Awards Lunch</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appears in Tournament Program</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displayed as Hole sponsor on tournament website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displayed on Hole Sponsor Slide</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endParaRPr lang="en-US" sz="12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a:p>
            <a:endParaRPr lang="en-US" sz="1400" dirty="0"/>
          </a:p>
        </p:txBody>
      </p:sp>
      <p:sp>
        <p:nvSpPr>
          <p:cNvPr id="2" name="Rectangle 1">
            <a:extLst>
              <a:ext uri="{FF2B5EF4-FFF2-40B4-BE49-F238E27FC236}">
                <a16:creationId xmlns:a16="http://schemas.microsoft.com/office/drawing/2014/main" id="{11731B98-A488-4D47-8342-C889AB7D1060}"/>
              </a:ext>
            </a:extLst>
          </p:cNvPr>
          <p:cNvSpPr/>
          <p:nvPr/>
        </p:nvSpPr>
        <p:spPr>
          <a:xfrm>
            <a:off x="2953043" y="2415063"/>
            <a:ext cx="4572000" cy="784830"/>
          </a:xfrm>
          <a:prstGeom prst="rect">
            <a:avLst/>
          </a:prstGeom>
        </p:spPr>
        <p:txBody>
          <a:bodyPr>
            <a:spAutoFit/>
          </a:bodyPr>
          <a:lstStyle/>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Hole sponsors will provide one of the following: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742950" lvl="1"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Promotional giveaway item for all golfers for gift bag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742950" lvl="1"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Prize for contest (e.g. longest drive, closest to the pin, fun contest)</a:t>
            </a:r>
          </a:p>
        </p:txBody>
      </p:sp>
      <p:pic>
        <p:nvPicPr>
          <p:cNvPr id="18" name="Picture 10">
            <a:extLst>
              <a:ext uri="{FF2B5EF4-FFF2-40B4-BE49-F238E27FC236}">
                <a16:creationId xmlns:a16="http://schemas.microsoft.com/office/drawing/2014/main" id="{A0CAEFC6-D646-47BB-89DD-1C9E9CBF26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124" y="3810422"/>
            <a:ext cx="1405876" cy="1405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a:extLst>
              <a:ext uri="{FF2B5EF4-FFF2-40B4-BE49-F238E27FC236}">
                <a16:creationId xmlns:a16="http://schemas.microsoft.com/office/drawing/2014/main" id="{2D0B9C9B-D605-4E39-B282-44B5F3A394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7843" y="3808149"/>
            <a:ext cx="1428147" cy="1402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id="{17B46BF8-14EF-4B4F-BEDA-DD7B0D0C33B3}"/>
              </a:ext>
            </a:extLst>
          </p:cNvPr>
          <p:cNvSpPr txBox="1"/>
          <p:nvPr/>
        </p:nvSpPr>
        <p:spPr>
          <a:xfrm>
            <a:off x="105099" y="-19685"/>
            <a:ext cx="3552501" cy="1015663"/>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Hole Sponsor </a:t>
            </a:r>
            <a:br>
              <a:rPr lang="en-US" sz="2000" b="1" dirty="0">
                <a:solidFill>
                  <a:srgbClr val="FF0000"/>
                </a:solidFill>
                <a:latin typeface="Century Gothic" panose="020B0502020202020204" pitchFamily="34" charset="0"/>
                <a:cs typeface="Aharoni" panose="02010803020104030203" pitchFamily="2" charset="-79"/>
              </a:rPr>
            </a:br>
            <a:r>
              <a:rPr lang="en-US" sz="2000" b="1" dirty="0">
                <a:solidFill>
                  <a:srgbClr val="FF0000"/>
                </a:solidFill>
                <a:latin typeface="Century Gothic" panose="020B0502020202020204" pitchFamily="34" charset="0"/>
                <a:cs typeface="Aharoni" panose="02010803020104030203" pitchFamily="2" charset="-79"/>
              </a:rPr>
              <a:t>Benefits</a:t>
            </a:r>
          </a:p>
          <a:p>
            <a:r>
              <a:rPr lang="en-US" sz="2000" b="1" dirty="0">
                <a:solidFill>
                  <a:srgbClr val="FF0000"/>
                </a:solidFill>
                <a:latin typeface="Century Gothic" panose="020B0502020202020204" pitchFamily="34" charset="0"/>
                <a:cs typeface="Aharoni" panose="02010803020104030203" pitchFamily="2" charset="-79"/>
              </a:rPr>
              <a:t>$500</a:t>
            </a:r>
          </a:p>
        </p:txBody>
      </p:sp>
      <p:pic>
        <p:nvPicPr>
          <p:cNvPr id="4" name="Picture 3">
            <a:extLst>
              <a:ext uri="{FF2B5EF4-FFF2-40B4-BE49-F238E27FC236}">
                <a16:creationId xmlns:a16="http://schemas.microsoft.com/office/drawing/2014/main" id="{79276E94-B932-48D1-BC71-307836BED7E2}"/>
              </a:ext>
            </a:extLst>
          </p:cNvPr>
          <p:cNvPicPr>
            <a:picLocks noChangeAspect="1"/>
          </p:cNvPicPr>
          <p:nvPr/>
        </p:nvPicPr>
        <p:blipFill>
          <a:blip r:embed="rId5"/>
          <a:stretch>
            <a:fillRect/>
          </a:stretch>
        </p:blipFill>
        <p:spPr>
          <a:xfrm>
            <a:off x="6705600" y="3808149"/>
            <a:ext cx="2070747" cy="1402982"/>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16F0371B-D465-485D-84E9-8260A133E1E4}"/>
              </a:ext>
            </a:extLst>
          </p:cNvPr>
          <p:cNvPicPr>
            <a:picLocks noChangeAspect="1"/>
          </p:cNvPicPr>
          <p:nvPr/>
        </p:nvPicPr>
        <p:blipFill>
          <a:blip r:embed="rId6"/>
          <a:stretch>
            <a:fillRect/>
          </a:stretch>
        </p:blipFill>
        <p:spPr>
          <a:xfrm>
            <a:off x="0" y="5761668"/>
            <a:ext cx="9144000" cy="1096332"/>
          </a:xfrm>
          <a:prstGeom prst="rect">
            <a:avLst/>
          </a:prstGeom>
        </p:spPr>
      </p:pic>
      <p:sp>
        <p:nvSpPr>
          <p:cNvPr id="24" name="TextBox 23">
            <a:extLst>
              <a:ext uri="{FF2B5EF4-FFF2-40B4-BE49-F238E27FC236}">
                <a16:creationId xmlns:a16="http://schemas.microsoft.com/office/drawing/2014/main" id="{9F3AA9B8-32F2-4BF3-A87E-BDD3DD340107}"/>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2216011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EB2AAFD-A3C1-4536-AFCE-4B2B957F97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398455"/>
            <a:ext cx="2514600" cy="1938992"/>
          </a:xfrm>
          <a:prstGeom prst="rect">
            <a:avLst/>
          </a:prstGeom>
          <a:noFill/>
        </p:spPr>
        <p:txBody>
          <a:bodyPr wrap="square" rtlCol="0">
            <a:spAutoFit/>
          </a:bodyPr>
          <a:lstStyle/>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Logo on your drinks carts sign</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Two Tickets to Awards Dinner</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The opportunity to provide company merchandise and/or materials to all players in their bag</a:t>
            </a:r>
          </a:p>
          <a:p>
            <a:endParaRPr lang="en-US" sz="12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a:p>
            <a:endParaRPr lang="en-US" sz="1400" dirty="0"/>
          </a:p>
        </p:txBody>
      </p:sp>
      <p:pic>
        <p:nvPicPr>
          <p:cNvPr id="30" name="Picture 6">
            <a:extLst>
              <a:ext uri="{FF2B5EF4-FFF2-40B4-BE49-F238E27FC236}">
                <a16:creationId xmlns:a16="http://schemas.microsoft.com/office/drawing/2014/main" id="{F8AEB918-BC09-47CD-ADFB-9C3E9837F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222" y="2034378"/>
            <a:ext cx="215265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9">
            <a:extLst>
              <a:ext uri="{FF2B5EF4-FFF2-40B4-BE49-F238E27FC236}">
                <a16:creationId xmlns:a16="http://schemas.microsoft.com/office/drawing/2014/main" id="{4767DC4A-D431-48A5-AE79-3360F5FB1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2022453"/>
            <a:ext cx="2057400" cy="2139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a:extLst>
              <a:ext uri="{FF2B5EF4-FFF2-40B4-BE49-F238E27FC236}">
                <a16:creationId xmlns:a16="http://schemas.microsoft.com/office/drawing/2014/main" id="{A15162F3-61DC-44DB-940F-FCD041E1B6CB}"/>
              </a:ext>
            </a:extLst>
          </p:cNvPr>
          <p:cNvSpPr txBox="1"/>
          <p:nvPr/>
        </p:nvSpPr>
        <p:spPr>
          <a:xfrm>
            <a:off x="105099" y="-19685"/>
            <a:ext cx="3552501" cy="1015663"/>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Drink Cart Sponsor</a:t>
            </a:r>
          </a:p>
          <a:p>
            <a:r>
              <a:rPr lang="en-US" sz="2000" b="1" dirty="0">
                <a:solidFill>
                  <a:srgbClr val="FF0000"/>
                </a:solidFill>
                <a:latin typeface="Century Gothic" panose="020B0502020202020204" pitchFamily="34" charset="0"/>
                <a:cs typeface="Aharoni" panose="02010803020104030203" pitchFamily="2" charset="-79"/>
              </a:rPr>
              <a:t>Benefits</a:t>
            </a:r>
          </a:p>
          <a:p>
            <a:r>
              <a:rPr lang="en-US" sz="2000" b="1" dirty="0">
                <a:solidFill>
                  <a:srgbClr val="FF0000"/>
                </a:solidFill>
                <a:latin typeface="Century Gothic" panose="020B0502020202020204" pitchFamily="34" charset="0"/>
                <a:cs typeface="Aharoni" panose="02010803020104030203" pitchFamily="2" charset="-79"/>
              </a:rPr>
              <a:t>$250</a:t>
            </a:r>
          </a:p>
        </p:txBody>
      </p:sp>
      <p:pic>
        <p:nvPicPr>
          <p:cNvPr id="16" name="Picture 15">
            <a:extLst>
              <a:ext uri="{FF2B5EF4-FFF2-40B4-BE49-F238E27FC236}">
                <a16:creationId xmlns:a16="http://schemas.microsoft.com/office/drawing/2014/main" id="{9746ED70-0520-4598-88AF-4FD2847BD198}"/>
              </a:ext>
            </a:extLst>
          </p:cNvPr>
          <p:cNvPicPr>
            <a:picLocks noChangeAspect="1"/>
          </p:cNvPicPr>
          <p:nvPr/>
        </p:nvPicPr>
        <p:blipFill>
          <a:blip r:embed="rId5"/>
          <a:stretch>
            <a:fillRect/>
          </a:stretch>
        </p:blipFill>
        <p:spPr>
          <a:xfrm>
            <a:off x="0" y="5761668"/>
            <a:ext cx="9144000" cy="1096332"/>
          </a:xfrm>
          <a:prstGeom prst="rect">
            <a:avLst/>
          </a:prstGeom>
        </p:spPr>
      </p:pic>
      <p:sp>
        <p:nvSpPr>
          <p:cNvPr id="22" name="TextBox 21">
            <a:extLst>
              <a:ext uri="{FF2B5EF4-FFF2-40B4-BE49-F238E27FC236}">
                <a16:creationId xmlns:a16="http://schemas.microsoft.com/office/drawing/2014/main" id="{240CBA8B-648B-413E-92A8-B49320ACFF26}"/>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4163696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7368B88-CCED-425E-80D9-6263746F59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407384"/>
            <a:ext cx="2514600" cy="2400657"/>
          </a:xfrm>
          <a:prstGeom prst="rect">
            <a:avLst/>
          </a:prstGeom>
          <a:noFill/>
        </p:spPr>
        <p:txBody>
          <a:bodyPr wrap="square" rtlCol="0">
            <a:spAutoFit/>
          </a:bodyPr>
          <a:lstStyle/>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Live Auction Items</a:t>
            </a:r>
          </a:p>
          <a:p>
            <a:pPr marL="285750" lvl="0" indent="-285750">
              <a:buFont typeface="Wingdings" panose="05000000000000000000" pitchFamily="2" charset="2"/>
              <a:buChar char="§"/>
            </a:pP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Silent Auction Items</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Wine Sponsor(s)</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Beer Sponsor(s)</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Liquor Sponsor(s)</a:t>
            </a:r>
            <a:br>
              <a:rPr lang="en-US" sz="1000" dirty="0">
                <a:solidFill>
                  <a:schemeClr val="accent1">
                    <a:lumMod val="50000"/>
                  </a:schemeClr>
                </a:solidFill>
                <a:latin typeface="Century Gothic" panose="020B0502020202020204" pitchFamily="34" charset="0"/>
                <a:cs typeface="Arial" panose="020B0604020202020204" pitchFamily="34" charset="0"/>
              </a:rPr>
            </a:b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Gifts for Player Gift Bags</a:t>
            </a:r>
          </a:p>
          <a:p>
            <a:endParaRPr lang="en-US" sz="12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a:p>
            <a:endParaRPr lang="en-US" sz="1400" dirty="0"/>
          </a:p>
        </p:txBody>
      </p:sp>
      <p:sp>
        <p:nvSpPr>
          <p:cNvPr id="18" name="TextBox 17">
            <a:extLst>
              <a:ext uri="{FF2B5EF4-FFF2-40B4-BE49-F238E27FC236}">
                <a16:creationId xmlns:a16="http://schemas.microsoft.com/office/drawing/2014/main" id="{7BA6D125-F345-4773-A7F0-CC3C0D09820B}"/>
              </a:ext>
            </a:extLst>
          </p:cNvPr>
          <p:cNvSpPr txBox="1"/>
          <p:nvPr/>
        </p:nvSpPr>
        <p:spPr>
          <a:xfrm>
            <a:off x="3429000" y="2367403"/>
            <a:ext cx="3886202" cy="1323439"/>
          </a:xfrm>
          <a:prstGeom prst="rect">
            <a:avLst/>
          </a:prstGeom>
          <a:noFill/>
        </p:spPr>
        <p:txBody>
          <a:bodyPr wrap="square" rtlCol="0">
            <a:spAutoFit/>
          </a:bodyPr>
          <a:lstStyle/>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Sponsor benefits can be tailored based on the value of the donations</a:t>
            </a:r>
          </a:p>
          <a:p>
            <a:pPr marL="285750" lvl="0" indent="-285750">
              <a:buFont typeface="Wingdings" panose="05000000000000000000" pitchFamily="2" charset="2"/>
              <a:buChar char="§"/>
            </a:pPr>
            <a:endParaRPr lang="en-US" sz="10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1000" dirty="0">
                <a:solidFill>
                  <a:schemeClr val="accent1">
                    <a:lumMod val="50000"/>
                  </a:schemeClr>
                </a:solidFill>
                <a:latin typeface="Century Gothic" panose="020B0502020202020204" pitchFamily="34" charset="0"/>
                <a:cs typeface="Arial" panose="020B0604020202020204" pitchFamily="34" charset="0"/>
              </a:rPr>
              <a:t>Note: Benefits exclude player participation</a:t>
            </a:r>
          </a:p>
          <a:p>
            <a:endParaRPr lang="en-US" sz="1200" dirty="0">
              <a:solidFill>
                <a:schemeClr val="accent1">
                  <a:lumMod val="50000"/>
                </a:schemeClr>
              </a:solidFill>
              <a:latin typeface="Century Gothic" panose="020B0502020202020204" pitchFamily="34" charset="0"/>
              <a:cs typeface="Arial" panose="020B0604020202020204" pitchFamily="34" charset="0"/>
            </a:endParaRPr>
          </a:p>
          <a:p>
            <a:endParaRPr lang="en-US" sz="1400" dirty="0"/>
          </a:p>
          <a:p>
            <a:endParaRPr lang="en-US" sz="1400" dirty="0"/>
          </a:p>
        </p:txBody>
      </p:sp>
      <p:sp>
        <p:nvSpPr>
          <p:cNvPr id="19" name="TextBox 18">
            <a:extLst>
              <a:ext uri="{FF2B5EF4-FFF2-40B4-BE49-F238E27FC236}">
                <a16:creationId xmlns:a16="http://schemas.microsoft.com/office/drawing/2014/main" id="{954A54DD-DC9E-4F71-8F12-34916E656C86}"/>
              </a:ext>
            </a:extLst>
          </p:cNvPr>
          <p:cNvSpPr txBox="1"/>
          <p:nvPr/>
        </p:nvSpPr>
        <p:spPr>
          <a:xfrm>
            <a:off x="105099" y="-19685"/>
            <a:ext cx="3552501" cy="400110"/>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In-Kind Sponsor Benefits</a:t>
            </a:r>
          </a:p>
        </p:txBody>
      </p:sp>
      <p:pic>
        <p:nvPicPr>
          <p:cNvPr id="2" name="Picture 1">
            <a:extLst>
              <a:ext uri="{FF2B5EF4-FFF2-40B4-BE49-F238E27FC236}">
                <a16:creationId xmlns:a16="http://schemas.microsoft.com/office/drawing/2014/main" id="{EAAB712C-0D36-476A-8C73-4F59D4B56BD0}"/>
              </a:ext>
            </a:extLst>
          </p:cNvPr>
          <p:cNvPicPr>
            <a:picLocks noChangeAspect="1"/>
          </p:cNvPicPr>
          <p:nvPr/>
        </p:nvPicPr>
        <p:blipFill>
          <a:blip r:embed="rId3"/>
          <a:stretch>
            <a:fillRect/>
          </a:stretch>
        </p:blipFill>
        <p:spPr>
          <a:xfrm>
            <a:off x="3810000" y="3245791"/>
            <a:ext cx="2822399" cy="1720928"/>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0B8B766A-0C07-41A5-B69D-D0F5C84DD4EB}"/>
              </a:ext>
            </a:extLst>
          </p:cNvPr>
          <p:cNvPicPr>
            <a:picLocks noChangeAspect="1"/>
          </p:cNvPicPr>
          <p:nvPr/>
        </p:nvPicPr>
        <p:blipFill>
          <a:blip r:embed="rId4"/>
          <a:stretch>
            <a:fillRect/>
          </a:stretch>
        </p:blipFill>
        <p:spPr>
          <a:xfrm>
            <a:off x="0" y="5761668"/>
            <a:ext cx="9144000" cy="1096332"/>
          </a:xfrm>
          <a:prstGeom prst="rect">
            <a:avLst/>
          </a:prstGeom>
        </p:spPr>
      </p:pic>
      <p:sp>
        <p:nvSpPr>
          <p:cNvPr id="26" name="TextBox 25">
            <a:extLst>
              <a:ext uri="{FF2B5EF4-FFF2-40B4-BE49-F238E27FC236}">
                <a16:creationId xmlns:a16="http://schemas.microsoft.com/office/drawing/2014/main" id="{47092230-91A3-4D0D-AF67-0BD62BEA7B34}"/>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889874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2296180"/>
            <a:ext cx="9143999" cy="523220"/>
          </a:xfrm>
          <a:prstGeom prst="rect">
            <a:avLst/>
          </a:prstGeom>
          <a:noFill/>
        </p:spPr>
        <p:txBody>
          <a:bodyPr wrap="square" rtlCol="0">
            <a:spAutoFit/>
          </a:bodyPr>
          <a:lstStyle/>
          <a:p>
            <a:pPr algn="ctr"/>
            <a:r>
              <a:rPr lang="en-US" sz="2800" b="1" dirty="0">
                <a:solidFill>
                  <a:srgbClr val="FF0000"/>
                </a:solidFill>
                <a:latin typeface="Century Gothic" panose="020B0502020202020204" pitchFamily="34" charset="0"/>
                <a:cs typeface="Aharoni" panose="02010803020104030203" pitchFamily="2" charset="-79"/>
              </a:rPr>
              <a:t>Contact Information</a:t>
            </a:r>
          </a:p>
        </p:txBody>
      </p:sp>
      <p:sp>
        <p:nvSpPr>
          <p:cNvPr id="17" name="TextBox 16">
            <a:extLst>
              <a:ext uri="{FF2B5EF4-FFF2-40B4-BE49-F238E27FC236}">
                <a16:creationId xmlns:a16="http://schemas.microsoft.com/office/drawing/2014/main" id="{431F11EC-6F79-45A2-845A-A263455EF17C}"/>
              </a:ext>
            </a:extLst>
          </p:cNvPr>
          <p:cNvSpPr txBox="1"/>
          <p:nvPr/>
        </p:nvSpPr>
        <p:spPr>
          <a:xfrm>
            <a:off x="276175" y="2896109"/>
            <a:ext cx="4267200" cy="1354217"/>
          </a:xfrm>
          <a:prstGeom prst="rect">
            <a:avLst/>
          </a:prstGeom>
          <a:noFill/>
        </p:spPr>
        <p:txBody>
          <a:bodyPr wrap="square" rtlCol="0">
            <a:spAutoFit/>
          </a:bodyPr>
          <a:lstStyle/>
          <a:p>
            <a:pPr algn="ct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algn="ctr"/>
            <a:r>
              <a:rPr lang="en-US" sz="1400" dirty="0">
                <a:solidFill>
                  <a:schemeClr val="accent1">
                    <a:lumMod val="50000"/>
                  </a:schemeClr>
                </a:solidFill>
                <a:latin typeface="Century Gothic" panose="020B0502020202020204" pitchFamily="34" charset="0"/>
              </a:rPr>
              <a:t>Dawn Lillington</a:t>
            </a:r>
          </a:p>
          <a:p>
            <a:pPr algn="ctr"/>
            <a:r>
              <a:rPr lang="en-US" sz="1400" dirty="0">
                <a:solidFill>
                  <a:schemeClr val="accent1">
                    <a:lumMod val="50000"/>
                  </a:schemeClr>
                </a:solidFill>
                <a:latin typeface="Century Gothic" panose="020B0502020202020204" pitchFamily="34" charset="0"/>
              </a:rPr>
              <a:t>Australian American Chamber of Commerce</a:t>
            </a:r>
          </a:p>
          <a:p>
            <a:pPr algn="ctr"/>
            <a:r>
              <a:rPr lang="en-US" sz="1400" dirty="0">
                <a:solidFill>
                  <a:schemeClr val="accent1">
                    <a:lumMod val="50000"/>
                  </a:schemeClr>
                </a:solidFill>
                <a:latin typeface="Century Gothic" panose="020B0502020202020204" pitchFamily="34" charset="0"/>
                <a:hlinkClick r:id="rId2"/>
              </a:rPr>
              <a:t>dawn@sfaussies.com</a:t>
            </a:r>
            <a:endParaRPr lang="en-US" sz="1400" dirty="0">
              <a:solidFill>
                <a:schemeClr val="accent1">
                  <a:lumMod val="50000"/>
                </a:schemeClr>
              </a:solidFill>
              <a:latin typeface="Century Gothic" panose="020B0502020202020204" pitchFamily="34" charset="0"/>
            </a:endParaRPr>
          </a:p>
          <a:p>
            <a:pPr algn="ctr"/>
            <a:r>
              <a:rPr lang="en-US" sz="1400" dirty="0">
                <a:solidFill>
                  <a:schemeClr val="accent1">
                    <a:lumMod val="50000"/>
                  </a:schemeClr>
                </a:solidFill>
                <a:latin typeface="Century Gothic" panose="020B0502020202020204" pitchFamily="34" charset="0"/>
              </a:rPr>
              <a:t>www.sfaussies.com</a:t>
            </a:r>
          </a:p>
          <a:p>
            <a:endParaRPr lang="en-US" sz="1400" dirty="0"/>
          </a:p>
        </p:txBody>
      </p:sp>
      <p:sp>
        <p:nvSpPr>
          <p:cNvPr id="16" name="TextBox 15">
            <a:extLst>
              <a:ext uri="{FF2B5EF4-FFF2-40B4-BE49-F238E27FC236}">
                <a16:creationId xmlns:a16="http://schemas.microsoft.com/office/drawing/2014/main" id="{A49F65E5-C92F-4867-97C4-59EC5A44646F}"/>
              </a:ext>
            </a:extLst>
          </p:cNvPr>
          <p:cNvSpPr txBox="1"/>
          <p:nvPr/>
        </p:nvSpPr>
        <p:spPr>
          <a:xfrm>
            <a:off x="5257800" y="2827244"/>
            <a:ext cx="3429000" cy="1354217"/>
          </a:xfrm>
          <a:prstGeom prst="rect">
            <a:avLst/>
          </a:prstGeom>
          <a:noFill/>
        </p:spPr>
        <p:txBody>
          <a:bodyPr wrap="square" rtlCol="0">
            <a:spAutoFit/>
          </a:bodyPr>
          <a:lstStyle/>
          <a:p>
            <a:endParaRPr lang="en-US" sz="1200" dirty="0">
              <a:solidFill>
                <a:schemeClr val="accent1">
                  <a:lumMod val="50000"/>
                </a:schemeClr>
              </a:solidFill>
              <a:latin typeface="Century Gothic" panose="020B0502020202020204" pitchFamily="34" charset="0"/>
              <a:cs typeface="Arial" panose="020B0604020202020204" pitchFamily="34" charset="0"/>
            </a:endParaRPr>
          </a:p>
          <a:p>
            <a:pPr algn="ctr"/>
            <a:r>
              <a:rPr lang="en-US" sz="1400" dirty="0">
                <a:solidFill>
                  <a:schemeClr val="accent1">
                    <a:lumMod val="50000"/>
                  </a:schemeClr>
                </a:solidFill>
                <a:latin typeface="Century Gothic" panose="020B0502020202020204" pitchFamily="34" charset="0"/>
              </a:rPr>
              <a:t>Jo Healey</a:t>
            </a:r>
          </a:p>
          <a:p>
            <a:pPr algn="ctr"/>
            <a:r>
              <a:rPr lang="en-US" sz="1400" dirty="0">
                <a:solidFill>
                  <a:schemeClr val="accent1">
                    <a:lumMod val="50000"/>
                  </a:schemeClr>
                </a:solidFill>
                <a:latin typeface="Century Gothic" panose="020B0502020202020204" pitchFamily="34" charset="0"/>
              </a:rPr>
              <a:t>British American Business Council</a:t>
            </a:r>
          </a:p>
          <a:p>
            <a:pPr algn="ctr"/>
            <a:r>
              <a:rPr lang="en-US" sz="1400" dirty="0">
                <a:solidFill>
                  <a:schemeClr val="accent1">
                    <a:lumMod val="50000"/>
                  </a:schemeClr>
                </a:solidFill>
                <a:latin typeface="Century Gothic" panose="020B0502020202020204" pitchFamily="34" charset="0"/>
                <a:hlinkClick r:id="rId3"/>
              </a:rPr>
              <a:t>jhealey@babcsf.org</a:t>
            </a:r>
            <a:endParaRPr lang="en-US" sz="1400" dirty="0">
              <a:solidFill>
                <a:schemeClr val="accent1">
                  <a:lumMod val="50000"/>
                </a:schemeClr>
              </a:solidFill>
              <a:latin typeface="Century Gothic" panose="020B0502020202020204" pitchFamily="34" charset="0"/>
            </a:endParaRPr>
          </a:p>
          <a:p>
            <a:pPr algn="ctr"/>
            <a:r>
              <a:rPr lang="en-US" sz="1400" dirty="0">
                <a:solidFill>
                  <a:schemeClr val="accent1">
                    <a:lumMod val="50000"/>
                  </a:schemeClr>
                </a:solidFill>
                <a:latin typeface="Century Gothic" panose="020B0502020202020204" pitchFamily="34" charset="0"/>
              </a:rPr>
              <a:t>www.babcsf.org</a:t>
            </a:r>
          </a:p>
          <a:p>
            <a:endParaRPr lang="en-US" sz="1400" dirty="0"/>
          </a:p>
        </p:txBody>
      </p:sp>
      <p:pic>
        <p:nvPicPr>
          <p:cNvPr id="3" name="Picture 2">
            <a:hlinkClick r:id="rId4"/>
            <a:extLst>
              <a:ext uri="{FF2B5EF4-FFF2-40B4-BE49-F238E27FC236}">
                <a16:creationId xmlns:a16="http://schemas.microsoft.com/office/drawing/2014/main" id="{F5145759-47D5-4598-A5C8-0FAAFE26A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200" y="4062997"/>
            <a:ext cx="1943100" cy="981075"/>
          </a:xfrm>
          <a:prstGeom prst="rect">
            <a:avLst/>
          </a:prstGeom>
        </p:spPr>
      </p:pic>
      <p:pic>
        <p:nvPicPr>
          <p:cNvPr id="6" name="Picture 5" descr="A picture containing clipart&#10;&#10;Description generated with high confidence">
            <a:hlinkClick r:id="rId6"/>
            <a:extLst>
              <a:ext uri="{FF2B5EF4-FFF2-40B4-BE49-F238E27FC236}">
                <a16:creationId xmlns:a16="http://schemas.microsoft.com/office/drawing/2014/main" id="{5B2B6929-5F3F-40FE-B5BD-E803301A70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925" y="4239736"/>
            <a:ext cx="2590800" cy="941864"/>
          </a:xfrm>
          <a:prstGeom prst="rect">
            <a:avLst/>
          </a:prstGeom>
        </p:spPr>
      </p:pic>
      <p:pic>
        <p:nvPicPr>
          <p:cNvPr id="19" name="Picture 18">
            <a:extLst>
              <a:ext uri="{FF2B5EF4-FFF2-40B4-BE49-F238E27FC236}">
                <a16:creationId xmlns:a16="http://schemas.microsoft.com/office/drawing/2014/main" id="{448D33DD-4D56-499B-8447-E79E491722A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2444"/>
          <a:stretch/>
        </p:blipFill>
        <p:spPr>
          <a:xfrm>
            <a:off x="0" y="0"/>
            <a:ext cx="9144000" cy="1991589"/>
          </a:xfrm>
          <a:prstGeom prst="rect">
            <a:avLst/>
          </a:prstGeom>
        </p:spPr>
      </p:pic>
      <p:pic>
        <p:nvPicPr>
          <p:cNvPr id="22" name="Picture 21">
            <a:extLst>
              <a:ext uri="{FF2B5EF4-FFF2-40B4-BE49-F238E27FC236}">
                <a16:creationId xmlns:a16="http://schemas.microsoft.com/office/drawing/2014/main" id="{4BE3DCEE-4FFD-4950-9A31-5613ED4CEDD3}"/>
              </a:ext>
            </a:extLst>
          </p:cNvPr>
          <p:cNvPicPr>
            <a:picLocks noChangeAspect="1"/>
          </p:cNvPicPr>
          <p:nvPr/>
        </p:nvPicPr>
        <p:blipFill>
          <a:blip r:embed="rId9"/>
          <a:stretch>
            <a:fillRect/>
          </a:stretch>
        </p:blipFill>
        <p:spPr>
          <a:xfrm>
            <a:off x="0" y="5761668"/>
            <a:ext cx="9144000" cy="1096332"/>
          </a:xfrm>
          <a:prstGeom prst="rect">
            <a:avLst/>
          </a:prstGeom>
        </p:spPr>
      </p:pic>
      <p:sp>
        <p:nvSpPr>
          <p:cNvPr id="27" name="TextBox 26">
            <a:extLst>
              <a:ext uri="{FF2B5EF4-FFF2-40B4-BE49-F238E27FC236}">
                <a16:creationId xmlns:a16="http://schemas.microsoft.com/office/drawing/2014/main" id="{99566C4B-9C74-4580-92D2-D1FA54741A84}"/>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1749679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4600" y="2438400"/>
            <a:ext cx="6629400"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1981200"/>
            <a:ext cx="3886200" cy="3509160"/>
          </a:xfrm>
        </p:spPr>
        <p:txBody>
          <a:bodyPr vert="horz" lIns="91440" tIns="45720" rIns="91440" bIns="45720" rtlCol="0" anchor="t">
            <a:normAutofit/>
          </a:bodyPr>
          <a:lstStyle/>
          <a:p>
            <a:pPr marL="0" indent="0">
              <a:lnSpc>
                <a:spcPct val="110000"/>
              </a:lnSpc>
              <a:buNone/>
            </a:pPr>
            <a:r>
              <a:rPr lang="en-US" sz="1050" dirty="0">
                <a:solidFill>
                  <a:schemeClr val="accent1">
                    <a:lumMod val="50000"/>
                  </a:schemeClr>
                </a:solidFill>
                <a:latin typeface="Calibri" panose="020F0502020204030204" pitchFamily="34" charset="0"/>
                <a:cs typeface="Calibri" panose="020F0502020204030204" pitchFamily="34" charset="0"/>
              </a:rPr>
              <a:t>We are seeking your support as a sponsor for the 9</a:t>
            </a:r>
            <a:r>
              <a:rPr lang="en-US" sz="1050" baseline="30000" dirty="0">
                <a:solidFill>
                  <a:schemeClr val="accent1">
                    <a:lumMod val="50000"/>
                  </a:schemeClr>
                </a:solidFill>
                <a:latin typeface="Calibri" panose="020F0502020204030204" pitchFamily="34" charset="0"/>
                <a:cs typeface="Calibri" panose="020F0502020204030204" pitchFamily="34" charset="0"/>
              </a:rPr>
              <a:t>th</a:t>
            </a:r>
            <a:r>
              <a:rPr lang="en-US" sz="1050" dirty="0">
                <a:solidFill>
                  <a:schemeClr val="accent1">
                    <a:lumMod val="50000"/>
                  </a:schemeClr>
                </a:solidFill>
                <a:latin typeface="Calibri" panose="020F0502020204030204" pitchFamily="34" charset="0"/>
                <a:cs typeface="Calibri" panose="020F0502020204030204" pitchFamily="34" charset="0"/>
              </a:rPr>
              <a:t> Annual International Summer Golf Scramble to benefit the Australian American Chamber of Commerce and the British American Business Council. This event will be held on </a:t>
            </a:r>
            <a:r>
              <a:rPr lang="en-US" sz="1050" b="1" dirty="0">
                <a:solidFill>
                  <a:schemeClr val="accent1">
                    <a:lumMod val="50000"/>
                  </a:schemeClr>
                </a:solidFill>
                <a:latin typeface="Calibri" panose="020F0502020204030204" pitchFamily="34" charset="0"/>
                <a:cs typeface="Calibri" panose="020F0502020204030204" pitchFamily="34" charset="0"/>
              </a:rPr>
              <a:t>Monday, September 30</a:t>
            </a:r>
            <a:r>
              <a:rPr lang="en-US" sz="1050" b="1" baseline="30000" dirty="0">
                <a:solidFill>
                  <a:schemeClr val="accent1">
                    <a:lumMod val="50000"/>
                  </a:schemeClr>
                </a:solidFill>
                <a:latin typeface="Calibri" panose="020F0502020204030204" pitchFamily="34" charset="0"/>
                <a:cs typeface="Calibri" panose="020F0502020204030204" pitchFamily="34" charset="0"/>
              </a:rPr>
              <a:t>st</a:t>
            </a:r>
            <a:r>
              <a:rPr lang="en-US" sz="1050" b="1" dirty="0">
                <a:solidFill>
                  <a:schemeClr val="accent1">
                    <a:lumMod val="50000"/>
                  </a:schemeClr>
                </a:solidFill>
                <a:latin typeface="Calibri" panose="020F0502020204030204" pitchFamily="34" charset="0"/>
                <a:cs typeface="Calibri" panose="020F0502020204030204" pitchFamily="34" charset="0"/>
              </a:rPr>
              <a:t>, 2019</a:t>
            </a:r>
            <a:r>
              <a:rPr lang="en-US" sz="1050" dirty="0">
                <a:solidFill>
                  <a:schemeClr val="accent1">
                    <a:lumMod val="50000"/>
                  </a:schemeClr>
                </a:solidFill>
                <a:latin typeface="Calibri" panose="020F0502020204030204" pitchFamily="34" charset="0"/>
                <a:cs typeface="Calibri" panose="020F0502020204030204" pitchFamily="34" charset="0"/>
              </a:rPr>
              <a:t> at the prestigious </a:t>
            </a:r>
            <a:r>
              <a:rPr lang="en-US" sz="1050" b="1" dirty="0">
                <a:solidFill>
                  <a:schemeClr val="accent1">
                    <a:lumMod val="50000"/>
                  </a:schemeClr>
                </a:solidFill>
                <a:latin typeface="Calibri" panose="020F0502020204030204" pitchFamily="34" charset="0"/>
                <a:cs typeface="Calibri" panose="020F0502020204030204" pitchFamily="34" charset="0"/>
              </a:rPr>
              <a:t>TPC Harling Park, San Francisco</a:t>
            </a:r>
            <a:r>
              <a:rPr lang="en-US" sz="1050" dirty="0">
                <a:solidFill>
                  <a:schemeClr val="accent1">
                    <a:lumMod val="50000"/>
                  </a:schemeClr>
                </a:solidFill>
                <a:latin typeface="Calibri" panose="020F0502020204030204" pitchFamily="34" charset="0"/>
                <a:cs typeface="Calibri" panose="020F0502020204030204" pitchFamily="34" charset="0"/>
              </a:rPr>
              <a:t>.</a:t>
            </a:r>
            <a:br>
              <a:rPr lang="en-US" sz="1050" dirty="0">
                <a:solidFill>
                  <a:schemeClr val="accent1">
                    <a:lumMod val="50000"/>
                  </a:schemeClr>
                </a:solidFill>
                <a:latin typeface="Calibri" panose="020F0502020204030204" pitchFamily="34" charset="0"/>
                <a:cs typeface="Calibri" panose="020F0502020204030204" pitchFamily="34" charset="0"/>
              </a:rPr>
            </a:br>
            <a:endParaRPr lang="en-US" sz="1050" dirty="0">
              <a:solidFill>
                <a:schemeClr val="accent1">
                  <a:lumMod val="50000"/>
                </a:schemeClr>
              </a:solidFill>
              <a:latin typeface="Calibri" panose="020F0502020204030204" pitchFamily="34" charset="0"/>
              <a:cs typeface="Calibri" panose="020F0502020204030204" pitchFamily="34" charset="0"/>
            </a:endParaRPr>
          </a:p>
          <a:p>
            <a:pPr marL="0" indent="0">
              <a:lnSpc>
                <a:spcPct val="110000"/>
              </a:lnSpc>
              <a:buNone/>
            </a:pPr>
            <a:r>
              <a:rPr lang="en-US" sz="1050" dirty="0">
                <a:solidFill>
                  <a:schemeClr val="accent1">
                    <a:lumMod val="50000"/>
                  </a:schemeClr>
                </a:solidFill>
                <a:latin typeface="Calibri" panose="020F0502020204030204" pitchFamily="34" charset="0"/>
                <a:cs typeface="Calibri" panose="020F0502020204030204" pitchFamily="34" charset="0"/>
              </a:rPr>
              <a:t>The Tournament offers a unique opportunity to target your company to an excellent field of international golfers and to the mailing lists of the international chambers of commerce.</a:t>
            </a:r>
            <a:br>
              <a:rPr lang="en-US" sz="1050" dirty="0">
                <a:solidFill>
                  <a:schemeClr val="accent1">
                    <a:lumMod val="50000"/>
                  </a:schemeClr>
                </a:solidFill>
                <a:latin typeface="Calibri" panose="020F0502020204030204" pitchFamily="34" charset="0"/>
                <a:cs typeface="Calibri" panose="020F0502020204030204" pitchFamily="34" charset="0"/>
              </a:rPr>
            </a:br>
            <a:endParaRPr lang="en-US" sz="1050" dirty="0">
              <a:solidFill>
                <a:schemeClr val="accent1">
                  <a:lumMod val="50000"/>
                </a:schemeClr>
              </a:solidFill>
              <a:latin typeface="Calibri" panose="020F0502020204030204" pitchFamily="34" charset="0"/>
              <a:cs typeface="Calibri" panose="020F0502020204030204" pitchFamily="34" charset="0"/>
            </a:endParaRPr>
          </a:p>
          <a:p>
            <a:pPr marL="0" indent="0">
              <a:lnSpc>
                <a:spcPct val="110000"/>
              </a:lnSpc>
              <a:buNone/>
            </a:pPr>
            <a:r>
              <a:rPr lang="en-US" sz="1050" dirty="0">
                <a:solidFill>
                  <a:schemeClr val="accent1">
                    <a:lumMod val="50000"/>
                  </a:schemeClr>
                </a:solidFill>
                <a:latin typeface="Calibri" panose="020F0502020204030204" pitchFamily="34" charset="0"/>
                <a:cs typeface="Calibri" panose="020F0502020204030204" pitchFamily="34" charset="0"/>
              </a:rPr>
              <a:t>The tournament will have 100+ golfers competing in a scramble format. The teams will be made up of both corporate and individual groups.  </a:t>
            </a:r>
            <a:br>
              <a:rPr lang="en-US" sz="1050" dirty="0">
                <a:solidFill>
                  <a:schemeClr val="accent1">
                    <a:lumMod val="50000"/>
                  </a:schemeClr>
                </a:solidFill>
                <a:latin typeface="Calibri" panose="020F0502020204030204" pitchFamily="34" charset="0"/>
                <a:cs typeface="Calibri" panose="020F0502020204030204" pitchFamily="34" charset="0"/>
              </a:rPr>
            </a:br>
            <a:endParaRPr lang="en-US" sz="1050" dirty="0">
              <a:solidFill>
                <a:schemeClr val="accent1">
                  <a:lumMod val="50000"/>
                </a:schemeClr>
              </a:solidFill>
              <a:latin typeface="Calibri" panose="020F0502020204030204" pitchFamily="34" charset="0"/>
              <a:cs typeface="Calibri" panose="020F0502020204030204" pitchFamily="34" charset="0"/>
            </a:endParaRPr>
          </a:p>
          <a:p>
            <a:pPr marL="0" indent="0">
              <a:lnSpc>
                <a:spcPct val="110000"/>
              </a:lnSpc>
              <a:buNone/>
            </a:pPr>
            <a:r>
              <a:rPr lang="en-US" sz="1050" dirty="0">
                <a:solidFill>
                  <a:schemeClr val="accent1">
                    <a:lumMod val="50000"/>
                  </a:schemeClr>
                </a:solidFill>
                <a:latin typeface="Calibri" panose="020F0502020204030204" pitchFamily="34" charset="0"/>
                <a:cs typeface="Calibri" panose="020F0502020204030204" pitchFamily="34" charset="0"/>
              </a:rPr>
              <a:t>The player foursomes that are included with the Presenting and Eagle level sponsorships offer an excellent opportunity to entertain key clients or reward deserving employees.</a:t>
            </a:r>
          </a:p>
          <a:p>
            <a:pPr indent="-228600">
              <a:lnSpc>
                <a:spcPct val="90000"/>
              </a:lnSpc>
            </a:pPr>
            <a:endParaRPr lang="en-US" sz="1100" dirty="0"/>
          </a:p>
        </p:txBody>
      </p:sp>
      <p:sp>
        <p:nvSpPr>
          <p:cNvPr id="20" name="TextBox 19">
            <a:extLst>
              <a:ext uri="{FF2B5EF4-FFF2-40B4-BE49-F238E27FC236}">
                <a16:creationId xmlns:a16="http://schemas.microsoft.com/office/drawing/2014/main" id="{47289FB8-5F25-4AD1-856B-7A875831F5DC}"/>
              </a:ext>
            </a:extLst>
          </p:cNvPr>
          <p:cNvSpPr txBox="1"/>
          <p:nvPr/>
        </p:nvSpPr>
        <p:spPr>
          <a:xfrm>
            <a:off x="0" y="685800"/>
            <a:ext cx="9143999"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200" kern="1200" dirty="0">
                <a:solidFill>
                  <a:schemeClr val="bg1"/>
                </a:solidFill>
                <a:latin typeface="+mj-lt"/>
                <a:ea typeface="+mj-ea"/>
                <a:cs typeface="+mj-cs"/>
              </a:rPr>
              <a:t>Hosted by the Australian American Chamber of Commerce and </a:t>
            </a:r>
            <a:r>
              <a:rPr lang="en-US" sz="1200" dirty="0">
                <a:solidFill>
                  <a:schemeClr val="bg1"/>
                </a:solidFill>
                <a:latin typeface="+mj-lt"/>
                <a:ea typeface="+mj-ea"/>
                <a:cs typeface="+mj-cs"/>
              </a:rPr>
              <a:t>The British American Business Council</a:t>
            </a:r>
            <a:endParaRPr lang="en-US" sz="1200" kern="1200" dirty="0">
              <a:solidFill>
                <a:schemeClr val="bg1"/>
              </a:solidFill>
              <a:latin typeface="+mj-lt"/>
              <a:ea typeface="+mj-ea"/>
              <a:cs typeface="+mj-cs"/>
            </a:endParaRPr>
          </a:p>
          <a:p>
            <a:pPr algn="ctr">
              <a:lnSpc>
                <a:spcPct val="90000"/>
              </a:lnSpc>
              <a:spcBef>
                <a:spcPct val="0"/>
              </a:spcBef>
              <a:spcAft>
                <a:spcPts val="600"/>
              </a:spcAft>
            </a:pPr>
            <a:endParaRPr lang="en-US" sz="2000" kern="1200" dirty="0">
              <a:solidFill>
                <a:schemeClr val="tx1"/>
              </a:solidFill>
              <a:latin typeface="+mj-lt"/>
              <a:ea typeface="+mj-ea"/>
              <a:cs typeface="+mj-cs"/>
            </a:endParaRPr>
          </a:p>
        </p:txBody>
      </p:sp>
      <p:sp>
        <p:nvSpPr>
          <p:cNvPr id="30" name="TextBox 29">
            <a:extLst>
              <a:ext uri="{FF2B5EF4-FFF2-40B4-BE49-F238E27FC236}">
                <a16:creationId xmlns:a16="http://schemas.microsoft.com/office/drawing/2014/main" id="{57D238D0-B4CD-4A2C-8FCC-95C941F734C6}"/>
              </a:ext>
            </a:extLst>
          </p:cNvPr>
          <p:cNvSpPr txBox="1"/>
          <p:nvPr/>
        </p:nvSpPr>
        <p:spPr>
          <a:xfrm>
            <a:off x="1" y="0"/>
            <a:ext cx="9143998"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dirty="0">
                <a:solidFill>
                  <a:schemeClr val="bg1"/>
                </a:solidFill>
              </a:rPr>
              <a:t>Rugby World Cup Sevens </a:t>
            </a:r>
            <a:br>
              <a:rPr lang="en-US" sz="3200" b="1" dirty="0">
                <a:solidFill>
                  <a:schemeClr val="bg1"/>
                </a:solidFill>
              </a:rPr>
            </a:br>
            <a:r>
              <a:rPr lang="en-US" sz="3200" b="1" dirty="0">
                <a:solidFill>
                  <a:schemeClr val="bg1"/>
                </a:solidFill>
              </a:rPr>
              <a:t>International Golf Scramble 2018</a:t>
            </a:r>
          </a:p>
        </p:txBody>
      </p:sp>
      <p:sp>
        <p:nvSpPr>
          <p:cNvPr id="17" name="TextBox 16">
            <a:extLst>
              <a:ext uri="{FF2B5EF4-FFF2-40B4-BE49-F238E27FC236}">
                <a16:creationId xmlns:a16="http://schemas.microsoft.com/office/drawing/2014/main" id="{48BD4EE8-1914-4689-83C8-19F485BF7485}"/>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pic>
        <p:nvPicPr>
          <p:cNvPr id="1026" name="Picture 2" descr="Image result for harding park golf">
            <a:extLst>
              <a:ext uri="{FF2B5EF4-FFF2-40B4-BE49-F238E27FC236}">
                <a16:creationId xmlns:a16="http://schemas.microsoft.com/office/drawing/2014/main" id="{C1332CB5-F110-4243-9B11-DEB87A779C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0194" y="2740697"/>
            <a:ext cx="3385570" cy="2184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rding park golf">
            <a:extLst>
              <a:ext uri="{FF2B5EF4-FFF2-40B4-BE49-F238E27FC236}">
                <a16:creationId xmlns:a16="http://schemas.microsoft.com/office/drawing/2014/main" id="{634D25C6-5F60-407B-B9B2-668682169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257779"/>
            <a:ext cx="2171917" cy="11583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8FF5C74-D8B4-46B7-8C94-E2F02DADC7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444"/>
          <a:stretch/>
        </p:blipFill>
        <p:spPr>
          <a:xfrm>
            <a:off x="0" y="0"/>
            <a:ext cx="9144000" cy="1991589"/>
          </a:xfrm>
          <a:prstGeom prst="rect">
            <a:avLst/>
          </a:prstGeom>
        </p:spPr>
      </p:pic>
      <p:pic>
        <p:nvPicPr>
          <p:cNvPr id="19" name="Picture 18">
            <a:extLst>
              <a:ext uri="{FF2B5EF4-FFF2-40B4-BE49-F238E27FC236}">
                <a16:creationId xmlns:a16="http://schemas.microsoft.com/office/drawing/2014/main" id="{FA2C5FAA-5ABE-4ECB-8527-33ECB502467D}"/>
              </a:ext>
            </a:extLst>
          </p:cNvPr>
          <p:cNvPicPr>
            <a:picLocks noChangeAspect="1"/>
          </p:cNvPicPr>
          <p:nvPr/>
        </p:nvPicPr>
        <p:blipFill>
          <a:blip r:embed="rId5"/>
          <a:stretch>
            <a:fillRect/>
          </a:stretch>
        </p:blipFill>
        <p:spPr>
          <a:xfrm>
            <a:off x="152400" y="5914068"/>
            <a:ext cx="9144000" cy="1096332"/>
          </a:xfrm>
          <a:prstGeom prst="rect">
            <a:avLst/>
          </a:prstGeom>
        </p:spPr>
      </p:pic>
      <p:sp>
        <p:nvSpPr>
          <p:cNvPr id="21" name="TextBox 20">
            <a:extLst>
              <a:ext uri="{FF2B5EF4-FFF2-40B4-BE49-F238E27FC236}">
                <a16:creationId xmlns:a16="http://schemas.microsoft.com/office/drawing/2014/main" id="{9D37E2C8-20CC-4B2B-8875-247B0F5CC59D}"/>
              </a:ext>
            </a:extLst>
          </p:cNvPr>
          <p:cNvSpPr txBox="1"/>
          <p:nvPr/>
        </p:nvSpPr>
        <p:spPr>
          <a:xfrm>
            <a:off x="4953000" y="57912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66031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4600" y="2438400"/>
            <a:ext cx="6629400"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4191000"/>
            <a:ext cx="18288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514600" y="2053716"/>
            <a:ext cx="6324600" cy="841884"/>
          </a:xfrm>
        </p:spPr>
        <p:txBody>
          <a:bodyPr>
            <a:noAutofit/>
          </a:bodyPr>
          <a:lstStyle/>
          <a:p>
            <a:pPr marL="0" indent="0">
              <a:buNone/>
            </a:pPr>
            <a:r>
              <a:rPr lang="en-US" sz="1000" dirty="0">
                <a:solidFill>
                  <a:schemeClr val="accent1">
                    <a:lumMod val="75000"/>
                  </a:schemeClr>
                </a:solidFill>
                <a:latin typeface="Century Gothic" panose="020B0502020202020204" pitchFamily="34" charset="0"/>
                <a:cs typeface="Arial" panose="020B0604020202020204" pitchFamily="34" charset="0"/>
              </a:rPr>
              <a:t>Participants will enjoy a fun day of golf with on course games and competitions and the chance to win great prizes.  The post tournament Awards Dinner will feature some exciting Live and Silent Auction items. Beyond. Tickets include: golf, golf cart, lunch, dinner and beverages. Past participants of the AACC/BABC Annual Golf Tournament include players from the following Bay Area companies:</a:t>
            </a:r>
            <a:r>
              <a:rPr lang="en-US" sz="1000" dirty="0">
                <a:solidFill>
                  <a:schemeClr val="accent1">
                    <a:lumMod val="75000"/>
                  </a:schemeClr>
                </a:solidFill>
                <a:latin typeface="Arial" panose="020B0604020202020204" pitchFamily="34" charset="0"/>
                <a:cs typeface="Arial" panose="020B0604020202020204" pitchFamily="34" charset="0"/>
              </a:rPr>
              <a:t> </a:t>
            </a:r>
          </a:p>
        </p:txBody>
      </p:sp>
      <p:grpSp>
        <p:nvGrpSpPr>
          <p:cNvPr id="12" name="Group 11">
            <a:extLst>
              <a:ext uri="{FF2B5EF4-FFF2-40B4-BE49-F238E27FC236}">
                <a16:creationId xmlns:a16="http://schemas.microsoft.com/office/drawing/2014/main" id="{1440D186-5771-4A98-922E-800C3834E7DA}"/>
              </a:ext>
            </a:extLst>
          </p:cNvPr>
          <p:cNvGrpSpPr/>
          <p:nvPr/>
        </p:nvGrpSpPr>
        <p:grpSpPr>
          <a:xfrm>
            <a:off x="2538176" y="2901077"/>
            <a:ext cx="6900333" cy="2585323"/>
            <a:chOff x="2548467" y="2819398"/>
            <a:chExt cx="6900333" cy="2585323"/>
          </a:xfrm>
        </p:grpSpPr>
        <p:sp>
          <p:nvSpPr>
            <p:cNvPr id="8" name="TextBox 7"/>
            <p:cNvSpPr txBox="1"/>
            <p:nvPr/>
          </p:nvSpPr>
          <p:spPr>
            <a:xfrm>
              <a:off x="2548467" y="2819398"/>
              <a:ext cx="2209800" cy="2585323"/>
            </a:xfrm>
            <a:prstGeom prst="rect">
              <a:avLst/>
            </a:prstGeom>
            <a:noFill/>
          </p:spPr>
          <p:txBody>
            <a:bodyPr wrap="square" rtlCol="0">
              <a:spAutoFit/>
            </a:bodyPr>
            <a:lstStyle/>
            <a:p>
              <a:r>
                <a:rPr lang="en-US" sz="800" dirty="0">
                  <a:solidFill>
                    <a:schemeClr val="accent1">
                      <a:lumMod val="75000"/>
                    </a:schemeClr>
                  </a:solidFill>
                  <a:latin typeface="Century Gothic" panose="020B0502020202020204" pitchFamily="34" charset="0"/>
                  <a:cs typeface="Arial" panose="020B0604020202020204" pitchFamily="34" charset="0"/>
                </a:rPr>
                <a:t>Able Engineering Services</a:t>
              </a:r>
            </a:p>
            <a:p>
              <a:r>
                <a:rPr lang="en-US" sz="800" dirty="0">
                  <a:solidFill>
                    <a:schemeClr val="accent1">
                      <a:lumMod val="75000"/>
                    </a:schemeClr>
                  </a:solidFill>
                  <a:latin typeface="Century Gothic" panose="020B0502020202020204" pitchFamily="34" charset="0"/>
                  <a:cs typeface="Arial" panose="020B0604020202020204" pitchFamily="34" charset="0"/>
                </a:rPr>
                <a:t>Advantage Fitness Products</a:t>
              </a:r>
            </a:p>
            <a:p>
              <a:r>
                <a:rPr lang="en-US" sz="800" dirty="0" err="1">
                  <a:solidFill>
                    <a:schemeClr val="accent1">
                      <a:lumMod val="75000"/>
                    </a:schemeClr>
                  </a:solidFill>
                  <a:latin typeface="Century Gothic" panose="020B0502020202020204" pitchFamily="34" charset="0"/>
                  <a:cs typeface="Arial" panose="020B0604020202020204" pitchFamily="34" charset="0"/>
                </a:rPr>
                <a:t>Artiman</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Blue Earth Ink</a:t>
              </a:r>
            </a:p>
            <a:p>
              <a:r>
                <a:rPr lang="en-US" sz="800" dirty="0">
                  <a:solidFill>
                    <a:schemeClr val="accent1">
                      <a:lumMod val="75000"/>
                    </a:schemeClr>
                  </a:solidFill>
                  <a:latin typeface="Century Gothic" panose="020B0502020202020204" pitchFamily="34" charset="0"/>
                  <a:cs typeface="Arial" panose="020B0604020202020204" pitchFamily="34" charset="0"/>
                </a:rPr>
                <a:t>British Airways</a:t>
              </a:r>
            </a:p>
            <a:p>
              <a:r>
                <a:rPr lang="en-US" sz="800" dirty="0">
                  <a:solidFill>
                    <a:schemeClr val="accent1">
                      <a:lumMod val="75000"/>
                    </a:schemeClr>
                  </a:solidFill>
                  <a:latin typeface="Century Gothic" panose="020B0502020202020204" pitchFamily="34" charset="0"/>
                  <a:cs typeface="Arial" panose="020B0604020202020204" pitchFamily="34" charset="0"/>
                </a:rPr>
                <a:t>CCW Business Solutions</a:t>
              </a:r>
            </a:p>
            <a:p>
              <a:r>
                <a:rPr lang="en-US" sz="800" dirty="0">
                  <a:solidFill>
                    <a:schemeClr val="accent1">
                      <a:lumMod val="75000"/>
                    </a:schemeClr>
                  </a:solidFill>
                  <a:latin typeface="Century Gothic" panose="020B0502020202020204" pitchFamily="34" charset="0"/>
                  <a:cs typeface="Arial" panose="020B0604020202020204" pitchFamily="34" charset="0"/>
                </a:rPr>
                <a:t>City Park</a:t>
              </a:r>
            </a:p>
            <a:p>
              <a:r>
                <a:rPr lang="en-US" sz="800" dirty="0">
                  <a:solidFill>
                    <a:schemeClr val="accent1">
                      <a:lumMod val="75000"/>
                    </a:schemeClr>
                  </a:solidFill>
                  <a:latin typeface="Century Gothic" panose="020B0502020202020204" pitchFamily="34" charset="0"/>
                  <a:cs typeface="Arial" panose="020B0604020202020204" pitchFamily="34" charset="0"/>
                </a:rPr>
                <a:t>Cognizant Technology Solutions</a:t>
              </a:r>
            </a:p>
            <a:p>
              <a:r>
                <a:rPr lang="en-US" sz="800" dirty="0" err="1">
                  <a:solidFill>
                    <a:schemeClr val="accent1">
                      <a:lumMod val="75000"/>
                    </a:schemeClr>
                  </a:solidFill>
                  <a:latin typeface="Century Gothic" panose="020B0502020202020204" pitchFamily="34" charset="0"/>
                  <a:cs typeface="Arial" panose="020B0604020202020204" pitchFamily="34" charset="0"/>
                </a:rPr>
                <a:t>Comm</a:t>
              </a:r>
              <a:r>
                <a:rPr lang="en-US" sz="800" dirty="0">
                  <a:solidFill>
                    <a:schemeClr val="accent1">
                      <a:lumMod val="75000"/>
                    </a:schemeClr>
                  </a:solidFill>
                  <a:latin typeface="Century Gothic" panose="020B0502020202020204" pitchFamily="34" charset="0"/>
                  <a:cs typeface="Arial" panose="020B0604020202020204" pitchFamily="34" charset="0"/>
                </a:rPr>
                <a:t> Vault</a:t>
              </a:r>
            </a:p>
            <a:p>
              <a:r>
                <a:rPr lang="en-US" sz="800" dirty="0">
                  <a:solidFill>
                    <a:schemeClr val="accent1">
                      <a:lumMod val="75000"/>
                    </a:schemeClr>
                  </a:solidFill>
                  <a:latin typeface="Century Gothic" panose="020B0502020202020204" pitchFamily="34" charset="0"/>
                  <a:cs typeface="Arial" panose="020B0604020202020204" pitchFamily="34" charset="0"/>
                </a:rPr>
                <a:t>Cypress Security</a:t>
              </a:r>
            </a:p>
            <a:p>
              <a:r>
                <a:rPr lang="en-US" sz="800" dirty="0">
                  <a:solidFill>
                    <a:schemeClr val="accent1">
                      <a:lumMod val="75000"/>
                    </a:schemeClr>
                  </a:solidFill>
                  <a:latin typeface="Century Gothic" panose="020B0502020202020204" pitchFamily="34" charset="0"/>
                  <a:cs typeface="Arial" panose="020B0604020202020204" pitchFamily="34" charset="0"/>
                </a:rPr>
                <a:t>Eleven, Inc.</a:t>
              </a:r>
            </a:p>
            <a:p>
              <a:r>
                <a:rPr lang="en-US" sz="800" dirty="0">
                  <a:solidFill>
                    <a:schemeClr val="accent1">
                      <a:lumMod val="75000"/>
                    </a:schemeClr>
                  </a:solidFill>
                  <a:latin typeface="Century Gothic" panose="020B0502020202020204" pitchFamily="34" charset="0"/>
                  <a:cs typeface="Arial" panose="020B0604020202020204" pitchFamily="34" charset="0"/>
                </a:rPr>
                <a:t>EON Venture</a:t>
              </a:r>
            </a:p>
            <a:p>
              <a:r>
                <a:rPr lang="en-US" sz="800" dirty="0">
                  <a:solidFill>
                    <a:schemeClr val="accent1">
                      <a:lumMod val="75000"/>
                    </a:schemeClr>
                  </a:solidFill>
                  <a:latin typeface="Century Gothic" panose="020B0502020202020204" pitchFamily="34" charset="0"/>
                  <a:cs typeface="Arial" panose="020B0604020202020204" pitchFamily="34" charset="0"/>
                </a:rPr>
                <a:t>Ericsson</a:t>
              </a:r>
            </a:p>
            <a:p>
              <a:r>
                <a:rPr lang="en-US" sz="800" dirty="0">
                  <a:solidFill>
                    <a:schemeClr val="accent1">
                      <a:lumMod val="75000"/>
                    </a:schemeClr>
                  </a:solidFill>
                  <a:latin typeface="Century Gothic" panose="020B0502020202020204" pitchFamily="34" charset="0"/>
                  <a:cs typeface="Arial" panose="020B0604020202020204" pitchFamily="34" charset="0"/>
                </a:rPr>
                <a:t>Fairmont San Francisco</a:t>
              </a:r>
            </a:p>
            <a:p>
              <a:r>
                <a:rPr lang="en-US" sz="800" dirty="0">
                  <a:solidFill>
                    <a:schemeClr val="accent1">
                      <a:lumMod val="75000"/>
                    </a:schemeClr>
                  </a:solidFill>
                  <a:latin typeface="Century Gothic" panose="020B0502020202020204" pitchFamily="34" charset="0"/>
                  <a:cs typeface="Arial" panose="020B0604020202020204" pitchFamily="34" charset="0"/>
                </a:rPr>
                <a:t>Field Vineyards</a:t>
              </a:r>
            </a:p>
            <a:p>
              <a:r>
                <a:rPr lang="en-US" sz="800" dirty="0">
                  <a:solidFill>
                    <a:schemeClr val="accent1">
                      <a:lumMod val="75000"/>
                    </a:schemeClr>
                  </a:solidFill>
                  <a:latin typeface="Century Gothic" panose="020B0502020202020204" pitchFamily="34" charset="0"/>
                  <a:cs typeface="Arial" panose="020B0604020202020204" pitchFamily="34" charset="0"/>
                </a:rPr>
                <a:t>FNB </a:t>
              </a:r>
              <a:r>
                <a:rPr lang="en-US" sz="800" dirty="0" err="1">
                  <a:solidFill>
                    <a:schemeClr val="accent1">
                      <a:lumMod val="75000"/>
                    </a:schemeClr>
                  </a:solidFill>
                  <a:latin typeface="Century Gothic" panose="020B0502020202020204" pitchFamily="34" charset="0"/>
                  <a:cs typeface="Arial" panose="020B0604020202020204" pitchFamily="34" charset="0"/>
                </a:rPr>
                <a:t>Norcal</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Frank </a:t>
              </a:r>
              <a:r>
                <a:rPr lang="en-US" sz="800" dirty="0" err="1">
                  <a:solidFill>
                    <a:schemeClr val="accent1">
                      <a:lumMod val="75000"/>
                    </a:schemeClr>
                  </a:solidFill>
                  <a:latin typeface="Century Gothic" panose="020B0502020202020204" pitchFamily="34" charset="0"/>
                  <a:cs typeface="Arial" panose="020B0604020202020204" pitchFamily="34" charset="0"/>
                </a:rPr>
                <a:t>Rimmerman</a:t>
              </a:r>
              <a:r>
                <a:rPr lang="en-US" sz="800" dirty="0">
                  <a:solidFill>
                    <a:schemeClr val="accent1">
                      <a:lumMod val="75000"/>
                    </a:schemeClr>
                  </a:solidFill>
                  <a:latin typeface="Century Gothic" panose="020B0502020202020204" pitchFamily="34" charset="0"/>
                  <a:cs typeface="Arial" panose="020B0604020202020204" pitchFamily="34" charset="0"/>
                </a:rPr>
                <a:t> &amp; Co</a:t>
              </a:r>
            </a:p>
            <a:p>
              <a:r>
                <a:rPr lang="en-US" sz="800" dirty="0" err="1">
                  <a:solidFill>
                    <a:schemeClr val="accent1">
                      <a:lumMod val="75000"/>
                    </a:schemeClr>
                  </a:solidFill>
                  <a:latin typeface="Century Gothic" panose="020B0502020202020204" pitchFamily="34" charset="0"/>
                  <a:cs typeface="Arial" panose="020B0604020202020204" pitchFamily="34" charset="0"/>
                </a:rPr>
                <a:t>Gleeds</a:t>
              </a:r>
              <a:r>
                <a:rPr lang="en-US" sz="800" dirty="0">
                  <a:solidFill>
                    <a:schemeClr val="accent1">
                      <a:lumMod val="75000"/>
                    </a:schemeClr>
                  </a:solidFill>
                  <a:latin typeface="Century Gothic" panose="020B0502020202020204" pitchFamily="34" charset="0"/>
                  <a:cs typeface="Arial" panose="020B0604020202020204" pitchFamily="34" charset="0"/>
                </a:rPr>
                <a:t> USA</a:t>
              </a:r>
            </a:p>
            <a:p>
              <a:endParaRPr lang="en-US" dirty="0"/>
            </a:p>
          </p:txBody>
        </p:sp>
        <p:sp>
          <p:nvSpPr>
            <p:cNvPr id="9" name="TextBox 8"/>
            <p:cNvSpPr txBox="1"/>
            <p:nvPr/>
          </p:nvSpPr>
          <p:spPr>
            <a:xfrm>
              <a:off x="7391400" y="2819400"/>
              <a:ext cx="2057400" cy="2462213"/>
            </a:xfrm>
            <a:prstGeom prst="rect">
              <a:avLst/>
            </a:prstGeom>
            <a:noFill/>
          </p:spPr>
          <p:txBody>
            <a:bodyPr wrap="square" rtlCol="0">
              <a:spAutoFit/>
            </a:bodyPr>
            <a:lstStyle/>
            <a:p>
              <a:r>
                <a:rPr lang="en-US" sz="800" dirty="0" err="1">
                  <a:solidFill>
                    <a:schemeClr val="accent1">
                      <a:lumMod val="75000"/>
                    </a:schemeClr>
                  </a:solidFill>
                  <a:latin typeface="Century Gothic" panose="020B0502020202020204" pitchFamily="34" charset="0"/>
                  <a:cs typeface="Arial" panose="020B0604020202020204" pitchFamily="34" charset="0"/>
                </a:rPr>
                <a:t>Redbull</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RHS Financial</a:t>
              </a:r>
            </a:p>
            <a:p>
              <a:r>
                <a:rPr lang="en-US" sz="800" dirty="0">
                  <a:solidFill>
                    <a:schemeClr val="accent1">
                      <a:lumMod val="75000"/>
                    </a:schemeClr>
                  </a:solidFill>
                  <a:latin typeface="Century Gothic" panose="020B0502020202020204" pitchFamily="34" charset="0"/>
                  <a:cs typeface="Arial" panose="020B0604020202020204" pitchFamily="34" charset="0"/>
                </a:rPr>
                <a:t>SAAB</a:t>
              </a:r>
            </a:p>
            <a:p>
              <a:r>
                <a:rPr lang="en-US" sz="800" dirty="0">
                  <a:solidFill>
                    <a:schemeClr val="accent1">
                      <a:lumMod val="75000"/>
                    </a:schemeClr>
                  </a:solidFill>
                  <a:latin typeface="Century Gothic" panose="020B0502020202020204" pitchFamily="34" charset="0"/>
                  <a:cs typeface="Arial" panose="020B0604020202020204" pitchFamily="34" charset="0"/>
                </a:rPr>
                <a:t>SAS</a:t>
              </a:r>
            </a:p>
            <a:p>
              <a:r>
                <a:rPr lang="en-US" sz="800" dirty="0" err="1">
                  <a:solidFill>
                    <a:schemeClr val="accent1">
                      <a:lumMod val="75000"/>
                    </a:schemeClr>
                  </a:solidFill>
                  <a:latin typeface="Century Gothic" panose="020B0502020202020204" pitchFamily="34" charset="0"/>
                  <a:cs typeface="Arial" panose="020B0604020202020204" pitchFamily="34" charset="0"/>
                </a:rPr>
                <a:t>SearchForecast</a:t>
              </a:r>
              <a:r>
                <a:rPr lang="en-US" sz="800" dirty="0">
                  <a:solidFill>
                    <a:schemeClr val="accent1">
                      <a:lumMod val="75000"/>
                    </a:schemeClr>
                  </a:solidFill>
                  <a:latin typeface="Century Gothic" panose="020B0502020202020204" pitchFamily="34" charset="0"/>
                  <a:cs typeface="Arial" panose="020B0604020202020204" pitchFamily="34" charset="0"/>
                </a:rPr>
                <a:t> </a:t>
              </a:r>
            </a:p>
            <a:p>
              <a:r>
                <a:rPr lang="en-US" sz="800" dirty="0" err="1">
                  <a:solidFill>
                    <a:schemeClr val="accent1">
                      <a:lumMod val="75000"/>
                    </a:schemeClr>
                  </a:solidFill>
                  <a:latin typeface="Century Gothic" panose="020B0502020202020204" pitchFamily="34" charset="0"/>
                  <a:cs typeface="Arial" panose="020B0604020202020204" pitchFamily="34" charset="0"/>
                </a:rPr>
                <a:t>Sensear</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Sony Mobile </a:t>
              </a:r>
            </a:p>
            <a:p>
              <a:r>
                <a:rPr lang="en-US" sz="800" dirty="0" err="1">
                  <a:solidFill>
                    <a:schemeClr val="accent1">
                      <a:lumMod val="75000"/>
                    </a:schemeClr>
                  </a:solidFill>
                  <a:latin typeface="Century Gothic" panose="020B0502020202020204" pitchFamily="34" charset="0"/>
                  <a:cs typeface="Arial" panose="020B0604020202020204" pitchFamily="34" charset="0"/>
                </a:rPr>
                <a:t>Specialtys</a:t>
              </a:r>
              <a:r>
                <a:rPr lang="en-US" sz="800" dirty="0">
                  <a:solidFill>
                    <a:schemeClr val="accent1">
                      <a:lumMod val="75000"/>
                    </a:schemeClr>
                  </a:solidFill>
                  <a:latin typeface="Century Gothic" panose="020B0502020202020204" pitchFamily="34" charset="0"/>
                  <a:cs typeface="Arial" panose="020B0604020202020204" pitchFamily="34" charset="0"/>
                </a:rPr>
                <a:t> Bakery</a:t>
              </a:r>
            </a:p>
            <a:p>
              <a:r>
                <a:rPr lang="en-US" sz="800" dirty="0" err="1">
                  <a:solidFill>
                    <a:schemeClr val="accent1">
                      <a:lumMod val="75000"/>
                    </a:schemeClr>
                  </a:solidFill>
                  <a:latin typeface="Century Gothic" panose="020B0502020202020204" pitchFamily="34" charset="0"/>
                  <a:cs typeface="Arial" panose="020B0604020202020204" pitchFamily="34" charset="0"/>
                </a:rPr>
                <a:t>Spott</a:t>
              </a:r>
              <a:r>
                <a:rPr lang="en-US" sz="800" dirty="0">
                  <a:solidFill>
                    <a:schemeClr val="accent1">
                      <a:lumMod val="75000"/>
                    </a:schemeClr>
                  </a:solidFill>
                  <a:latin typeface="Century Gothic" panose="020B0502020202020204" pitchFamily="34" charset="0"/>
                  <a:cs typeface="Arial" panose="020B0604020202020204" pitchFamily="34" charset="0"/>
                </a:rPr>
                <a:t>, Lucey &amp; Wall</a:t>
              </a:r>
            </a:p>
            <a:p>
              <a:r>
                <a:rPr lang="en-US" sz="800" dirty="0">
                  <a:solidFill>
                    <a:schemeClr val="accent1">
                      <a:lumMod val="75000"/>
                    </a:schemeClr>
                  </a:solidFill>
                  <a:latin typeface="Century Gothic" panose="020B0502020202020204" pitchFamily="34" charset="0"/>
                  <a:cs typeface="Arial" panose="020B0604020202020204" pitchFamily="34" charset="0"/>
                </a:rPr>
                <a:t>SRA </a:t>
              </a:r>
              <a:r>
                <a:rPr lang="en-US" sz="800" dirty="0" err="1">
                  <a:solidFill>
                    <a:schemeClr val="accent1">
                      <a:lumMod val="75000"/>
                    </a:schemeClr>
                  </a:solidFill>
                  <a:latin typeface="Century Gothic" panose="020B0502020202020204" pitchFamily="34" charset="0"/>
                  <a:cs typeface="Arial" panose="020B0604020202020204" pitchFamily="34" charset="0"/>
                </a:rPr>
                <a:t>Captial</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err="1">
                  <a:solidFill>
                    <a:schemeClr val="accent1">
                      <a:lumMod val="75000"/>
                    </a:schemeClr>
                  </a:solidFill>
                  <a:latin typeface="Century Gothic" panose="020B0502020202020204" pitchFamily="34" charset="0"/>
                  <a:cs typeface="Arial" panose="020B0604020202020204" pitchFamily="34" charset="0"/>
                </a:rPr>
                <a:t>STLGip</a:t>
              </a:r>
              <a:r>
                <a:rPr lang="en-US" sz="800" dirty="0">
                  <a:solidFill>
                    <a:schemeClr val="accent1">
                      <a:lumMod val="75000"/>
                    </a:schemeClr>
                  </a:solidFill>
                  <a:latin typeface="Century Gothic" panose="020B0502020202020204" pitchFamily="34" charset="0"/>
                  <a:cs typeface="Arial" panose="020B0604020202020204" pitchFamily="34" charset="0"/>
                </a:rPr>
                <a:t> Law Firm</a:t>
              </a:r>
            </a:p>
            <a:p>
              <a:r>
                <a:rPr lang="en-US" sz="800" dirty="0" err="1">
                  <a:solidFill>
                    <a:schemeClr val="accent1">
                      <a:lumMod val="75000"/>
                    </a:schemeClr>
                  </a:solidFill>
                  <a:latin typeface="Century Gothic" panose="020B0502020202020204" pitchFamily="34" charset="0"/>
                  <a:cs typeface="Arial" panose="020B0604020202020204" pitchFamily="34" charset="0"/>
                </a:rPr>
                <a:t>SuperShuttle</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err="1">
                  <a:solidFill>
                    <a:schemeClr val="accent1">
                      <a:lumMod val="75000"/>
                    </a:schemeClr>
                  </a:solidFill>
                  <a:latin typeface="Century Gothic" panose="020B0502020202020204" pitchFamily="34" charset="0"/>
                  <a:cs typeface="Arial" panose="020B0604020202020204" pitchFamily="34" charset="0"/>
                </a:rPr>
                <a:t>Swith</a:t>
              </a:r>
              <a:r>
                <a:rPr lang="en-US" sz="800" dirty="0">
                  <a:solidFill>
                    <a:schemeClr val="accent1">
                      <a:lumMod val="75000"/>
                    </a:schemeClr>
                  </a:solidFill>
                  <a:latin typeface="Century Gothic" panose="020B0502020202020204" pitchFamily="34" charset="0"/>
                  <a:cs typeface="Arial" panose="020B0604020202020204" pitchFamily="34" charset="0"/>
                </a:rPr>
                <a:t> Automation</a:t>
              </a:r>
            </a:p>
            <a:p>
              <a:r>
                <a:rPr lang="en-US" sz="800" dirty="0">
                  <a:solidFill>
                    <a:schemeClr val="accent1">
                      <a:lumMod val="75000"/>
                    </a:schemeClr>
                  </a:solidFill>
                  <a:latin typeface="Century Gothic" panose="020B0502020202020204" pitchFamily="34" charset="0"/>
                  <a:cs typeface="Arial" panose="020B0604020202020204" pitchFamily="34" charset="0"/>
                </a:rPr>
                <a:t>Telstra Global</a:t>
              </a:r>
            </a:p>
            <a:p>
              <a:r>
                <a:rPr lang="en-US" sz="800" dirty="0" err="1">
                  <a:solidFill>
                    <a:schemeClr val="accent1">
                      <a:lumMod val="75000"/>
                    </a:schemeClr>
                  </a:solidFill>
                  <a:latin typeface="Century Gothic" panose="020B0502020202020204" pitchFamily="34" charset="0"/>
                  <a:cs typeface="Arial" panose="020B0604020202020204" pitchFamily="34" charset="0"/>
                </a:rPr>
                <a:t>Truphone</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err="1">
                  <a:solidFill>
                    <a:schemeClr val="accent1">
                      <a:lumMod val="75000"/>
                    </a:schemeClr>
                  </a:solidFill>
                  <a:latin typeface="Century Gothic" panose="020B0502020202020204" pitchFamily="34" charset="0"/>
                  <a:cs typeface="Arial" panose="020B0604020202020204" pitchFamily="34" charset="0"/>
                </a:rPr>
                <a:t>Unispace</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Victorian Government</a:t>
              </a:r>
            </a:p>
            <a:p>
              <a:r>
                <a:rPr lang="en-US" sz="800" dirty="0" err="1">
                  <a:solidFill>
                    <a:schemeClr val="accent1">
                      <a:lumMod val="75000"/>
                    </a:schemeClr>
                  </a:solidFill>
                  <a:latin typeface="Century Gothic" panose="020B0502020202020204" pitchFamily="34" charset="0"/>
                  <a:cs typeface="Arial" panose="020B0604020202020204" pitchFamily="34" charset="0"/>
                </a:rPr>
                <a:t>Vinnova</a:t>
              </a:r>
              <a:r>
                <a:rPr lang="en-US" sz="800" dirty="0">
                  <a:solidFill>
                    <a:schemeClr val="accent1">
                      <a:lumMod val="75000"/>
                    </a:schemeClr>
                  </a:solidFill>
                  <a:latin typeface="Century Gothic" panose="020B0502020202020204" pitchFamily="34" charset="0"/>
                  <a:cs typeface="Arial" panose="020B0604020202020204" pitchFamily="34" charset="0"/>
                </a:rPr>
                <a:t> </a:t>
              </a:r>
              <a:endParaRPr lang="en-US" sz="800" dirty="0">
                <a:solidFill>
                  <a:schemeClr val="accent1">
                    <a:lumMod val="75000"/>
                  </a:schemeClr>
                </a:solidFill>
                <a:latin typeface="Century Gothic" panose="020B0502020202020204" pitchFamily="34" charset="0"/>
              </a:endParaRPr>
            </a:p>
            <a:p>
              <a:endParaRPr lang="en-US" sz="1000" dirty="0"/>
            </a:p>
          </p:txBody>
        </p:sp>
        <p:sp>
          <p:nvSpPr>
            <p:cNvPr id="11" name="TextBox 10"/>
            <p:cNvSpPr txBox="1"/>
            <p:nvPr/>
          </p:nvSpPr>
          <p:spPr>
            <a:xfrm>
              <a:off x="4876800" y="2819400"/>
              <a:ext cx="2220091" cy="2431435"/>
            </a:xfrm>
            <a:prstGeom prst="rect">
              <a:avLst/>
            </a:prstGeom>
            <a:noFill/>
          </p:spPr>
          <p:txBody>
            <a:bodyPr wrap="square" rtlCol="0">
              <a:spAutoFit/>
            </a:bodyPr>
            <a:lstStyle/>
            <a:p>
              <a:r>
                <a:rPr lang="en-US" sz="800" dirty="0">
                  <a:solidFill>
                    <a:schemeClr val="accent1">
                      <a:lumMod val="75000"/>
                    </a:schemeClr>
                  </a:solidFill>
                  <a:latin typeface="Century Gothic" panose="020B0502020202020204" pitchFamily="34" charset="0"/>
                  <a:cs typeface="Arial" panose="020B0604020202020204" pitchFamily="34" charset="0"/>
                </a:rPr>
                <a:t>Green Worldwide Shipping</a:t>
              </a:r>
            </a:p>
            <a:p>
              <a:r>
                <a:rPr lang="en-US" sz="800" dirty="0">
                  <a:solidFill>
                    <a:schemeClr val="accent1">
                      <a:lumMod val="75000"/>
                    </a:schemeClr>
                  </a:solidFill>
                  <a:latin typeface="Century Gothic" panose="020B0502020202020204" pitchFamily="34" charset="0"/>
                  <a:cs typeface="Arial" panose="020B0604020202020204" pitchFamily="34" charset="0"/>
                </a:rPr>
                <a:t>HSBC Bank</a:t>
              </a:r>
            </a:p>
            <a:p>
              <a:r>
                <a:rPr lang="en-US" sz="800" dirty="0">
                  <a:solidFill>
                    <a:schemeClr val="accent1">
                      <a:lumMod val="75000"/>
                    </a:schemeClr>
                  </a:solidFill>
                  <a:latin typeface="Century Gothic" panose="020B0502020202020204" pitchFamily="34" charset="0"/>
                  <a:cs typeface="Arial" panose="020B0604020202020204" pitchFamily="34" charset="0"/>
                </a:rPr>
                <a:t>InterContinental Hotel</a:t>
              </a:r>
            </a:p>
            <a:p>
              <a:r>
                <a:rPr lang="en-US" sz="800" dirty="0">
                  <a:solidFill>
                    <a:schemeClr val="accent1">
                      <a:lumMod val="75000"/>
                    </a:schemeClr>
                  </a:solidFill>
                  <a:latin typeface="Century Gothic" panose="020B0502020202020204" pitchFamily="34" charset="0"/>
                  <a:cs typeface="Arial" panose="020B0604020202020204" pitchFamily="34" charset="0"/>
                </a:rPr>
                <a:t>InterVision Systems Technologies</a:t>
              </a:r>
            </a:p>
            <a:p>
              <a:r>
                <a:rPr lang="en-US" sz="800" dirty="0">
                  <a:solidFill>
                    <a:schemeClr val="accent1">
                      <a:lumMod val="75000"/>
                    </a:schemeClr>
                  </a:solidFill>
                  <a:latin typeface="Century Gothic" panose="020B0502020202020204" pitchFamily="34" charset="0"/>
                  <a:cs typeface="Arial" panose="020B0604020202020204" pitchFamily="34" charset="0"/>
                </a:rPr>
                <a:t>iPresent</a:t>
              </a:r>
            </a:p>
            <a:p>
              <a:r>
                <a:rPr lang="en-US" sz="800" dirty="0" err="1">
                  <a:solidFill>
                    <a:schemeClr val="accent1">
                      <a:lumMod val="75000"/>
                    </a:schemeClr>
                  </a:solidFill>
                  <a:latin typeface="Century Gothic" panose="020B0502020202020204" pitchFamily="34" charset="0"/>
                  <a:cs typeface="Arial" panose="020B0604020202020204" pitchFamily="34" charset="0"/>
                </a:rPr>
                <a:t>ISearch</a:t>
              </a:r>
              <a:r>
                <a:rPr lang="en-US" sz="800" dirty="0">
                  <a:solidFill>
                    <a:schemeClr val="accent1">
                      <a:lumMod val="75000"/>
                    </a:schemeClr>
                  </a:solidFill>
                  <a:latin typeface="Century Gothic" panose="020B0502020202020204" pitchFamily="34" charset="0"/>
                  <a:cs typeface="Arial" panose="020B0604020202020204" pitchFamily="34" charset="0"/>
                </a:rPr>
                <a:t> Media, </a:t>
              </a:r>
            </a:p>
            <a:p>
              <a:r>
                <a:rPr lang="en-US" sz="800" dirty="0">
                  <a:solidFill>
                    <a:schemeClr val="accent1">
                      <a:lumMod val="75000"/>
                    </a:schemeClr>
                  </a:solidFill>
                  <a:latin typeface="Century Gothic" panose="020B0502020202020204" pitchFamily="34" charset="0"/>
                  <a:cs typeface="Arial" panose="020B0604020202020204" pitchFamily="34" charset="0"/>
                </a:rPr>
                <a:t>Legend Merchant Group</a:t>
              </a:r>
            </a:p>
            <a:p>
              <a:r>
                <a:rPr lang="en-US" sz="800" dirty="0">
                  <a:solidFill>
                    <a:schemeClr val="accent1">
                      <a:lumMod val="75000"/>
                    </a:schemeClr>
                  </a:solidFill>
                  <a:latin typeface="Century Gothic" panose="020B0502020202020204" pitchFamily="34" charset="0"/>
                  <a:cs typeface="Arial" panose="020B0604020202020204" pitchFamily="34" charset="0"/>
                </a:rPr>
                <a:t>Levis</a:t>
              </a:r>
            </a:p>
            <a:p>
              <a:r>
                <a:rPr lang="en-US" sz="800" dirty="0" err="1">
                  <a:solidFill>
                    <a:schemeClr val="accent1">
                      <a:lumMod val="75000"/>
                    </a:schemeClr>
                  </a:solidFill>
                  <a:latin typeface="Century Gothic" panose="020B0502020202020204" pitchFamily="34" charset="0"/>
                  <a:cs typeface="Arial" panose="020B0604020202020204" pitchFamily="34" charset="0"/>
                </a:rPr>
                <a:t>LoopUp</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Los Gatos Luxury Cars</a:t>
              </a:r>
            </a:p>
            <a:p>
              <a:r>
                <a:rPr lang="en-US" sz="800" dirty="0">
                  <a:solidFill>
                    <a:schemeClr val="accent1">
                      <a:lumMod val="75000"/>
                    </a:schemeClr>
                  </a:solidFill>
                  <a:latin typeface="Century Gothic" panose="020B0502020202020204" pitchFamily="34" charset="0"/>
                  <a:cs typeface="Arial" panose="020B0604020202020204" pitchFamily="34" charset="0"/>
                </a:rPr>
                <a:t>Marriott Hotel, San Francisco</a:t>
              </a:r>
            </a:p>
            <a:p>
              <a:r>
                <a:rPr lang="en-US" sz="800" dirty="0" err="1">
                  <a:solidFill>
                    <a:schemeClr val="accent1">
                      <a:lumMod val="75000"/>
                    </a:schemeClr>
                  </a:solidFill>
                  <a:latin typeface="Century Gothic" panose="020B0502020202020204" pitchFamily="34" charset="0"/>
                  <a:cs typeface="Arial" panose="020B0604020202020204" pitchFamily="34" charset="0"/>
                </a:rPr>
                <a:t>Martensen</a:t>
              </a:r>
              <a:r>
                <a:rPr lang="en-US" sz="800" dirty="0">
                  <a:solidFill>
                    <a:schemeClr val="accent1">
                      <a:lumMod val="75000"/>
                    </a:schemeClr>
                  </a:solidFill>
                  <a:latin typeface="Century Gothic" panose="020B0502020202020204" pitchFamily="34" charset="0"/>
                  <a:cs typeface="Arial" panose="020B0604020202020204" pitchFamily="34" charset="0"/>
                </a:rPr>
                <a:t> &amp; Wright, </a:t>
              </a:r>
            </a:p>
            <a:p>
              <a:r>
                <a:rPr lang="en-US" sz="800" dirty="0" err="1">
                  <a:solidFill>
                    <a:schemeClr val="accent1">
                      <a:lumMod val="75000"/>
                    </a:schemeClr>
                  </a:solidFill>
                  <a:latin typeface="Century Gothic" panose="020B0502020202020204" pitchFamily="34" charset="0"/>
                  <a:cs typeface="Arial" panose="020B0604020202020204" pitchFamily="34" charset="0"/>
                </a:rPr>
                <a:t>mppAPPs</a:t>
              </a:r>
              <a:endParaRPr lang="en-US" sz="800" dirty="0">
                <a:solidFill>
                  <a:schemeClr val="accent1">
                    <a:lumMod val="75000"/>
                  </a:schemeClr>
                </a:solidFill>
                <a:latin typeface="Century Gothic" panose="020B0502020202020204" pitchFamily="34" charset="0"/>
                <a:cs typeface="Arial" panose="020B0604020202020204" pitchFamily="34" charset="0"/>
              </a:endParaRPr>
            </a:p>
            <a:p>
              <a:r>
                <a:rPr lang="en-US" sz="800" dirty="0">
                  <a:solidFill>
                    <a:schemeClr val="accent1">
                      <a:lumMod val="75000"/>
                    </a:schemeClr>
                  </a:solidFill>
                  <a:latin typeface="Century Gothic" panose="020B0502020202020204" pitchFamily="34" charset="0"/>
                  <a:cs typeface="Arial" panose="020B0604020202020204" pitchFamily="34" charset="0"/>
                </a:rPr>
                <a:t>Onyx</a:t>
              </a:r>
            </a:p>
            <a:p>
              <a:r>
                <a:rPr lang="en-US" sz="800" dirty="0">
                  <a:solidFill>
                    <a:schemeClr val="accent1">
                      <a:lumMod val="75000"/>
                    </a:schemeClr>
                  </a:solidFill>
                  <a:latin typeface="Century Gothic" panose="020B0502020202020204" pitchFamily="34" charset="0"/>
                  <a:cs typeface="Arial" panose="020B0604020202020204" pitchFamily="34" charset="0"/>
                </a:rPr>
                <a:t>Oracle</a:t>
              </a:r>
            </a:p>
            <a:p>
              <a:r>
                <a:rPr lang="en-US" sz="800" dirty="0">
                  <a:solidFill>
                    <a:schemeClr val="accent1">
                      <a:lumMod val="75000"/>
                    </a:schemeClr>
                  </a:solidFill>
                  <a:latin typeface="Century Gothic" panose="020B0502020202020204" pitchFamily="34" charset="0"/>
                  <a:cs typeface="Arial" panose="020B0604020202020204" pitchFamily="34" charset="0"/>
                </a:rPr>
                <a:t>Peak Travel</a:t>
              </a:r>
            </a:p>
            <a:p>
              <a:r>
                <a:rPr lang="en-US" sz="800" dirty="0">
                  <a:solidFill>
                    <a:schemeClr val="accent1">
                      <a:lumMod val="75000"/>
                    </a:schemeClr>
                  </a:solidFill>
                  <a:latin typeface="Century Gothic" panose="020B0502020202020204" pitchFamily="34" charset="0"/>
                  <a:cs typeface="Arial" panose="020B0604020202020204" pitchFamily="34" charset="0"/>
                </a:rPr>
                <a:t>Pet Express</a:t>
              </a:r>
            </a:p>
            <a:p>
              <a:r>
                <a:rPr lang="en-US" sz="800" dirty="0">
                  <a:solidFill>
                    <a:schemeClr val="accent1">
                      <a:lumMod val="75000"/>
                    </a:schemeClr>
                  </a:solidFill>
                  <a:latin typeface="Century Gothic" panose="020B0502020202020204" pitchFamily="34" charset="0"/>
                  <a:cs typeface="Arial" panose="020B0604020202020204" pitchFamily="34" charset="0"/>
                </a:rPr>
                <a:t>Perkins Cole</a:t>
              </a:r>
            </a:p>
            <a:p>
              <a:r>
                <a:rPr lang="en-US" sz="800" dirty="0" err="1">
                  <a:solidFill>
                    <a:schemeClr val="accent1">
                      <a:lumMod val="75000"/>
                    </a:schemeClr>
                  </a:solidFill>
                  <a:latin typeface="Century Gothic" panose="020B0502020202020204" pitchFamily="34" charset="0"/>
                  <a:cs typeface="Arial" panose="020B0604020202020204" pitchFamily="34" charset="0"/>
                </a:rPr>
                <a:t>PriceWaterhouseCoopers</a:t>
              </a:r>
              <a:endParaRPr lang="en-US" sz="800" dirty="0">
                <a:solidFill>
                  <a:schemeClr val="accent1">
                    <a:lumMod val="75000"/>
                  </a:schemeClr>
                </a:solidFill>
                <a:latin typeface="Century Gothic" panose="020B0502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A9A73B2A-B0E5-4B99-A9FA-396D088EA162}"/>
              </a:ext>
            </a:extLst>
          </p:cNvPr>
          <p:cNvSpPr txBox="1"/>
          <p:nvPr/>
        </p:nvSpPr>
        <p:spPr>
          <a:xfrm>
            <a:off x="-1" y="685800"/>
            <a:ext cx="9144000"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200" kern="1200" dirty="0">
                <a:solidFill>
                  <a:schemeClr val="bg1"/>
                </a:solidFill>
                <a:latin typeface="+mj-lt"/>
                <a:ea typeface="+mj-ea"/>
                <a:cs typeface="+mj-cs"/>
              </a:rPr>
              <a:t>Hosted by the Australian American Chamber of Commerce and </a:t>
            </a:r>
            <a:r>
              <a:rPr lang="en-US" sz="1200" dirty="0">
                <a:solidFill>
                  <a:schemeClr val="bg1"/>
                </a:solidFill>
                <a:latin typeface="+mj-lt"/>
                <a:ea typeface="+mj-ea"/>
                <a:cs typeface="+mj-cs"/>
              </a:rPr>
              <a:t>The British American Business Council</a:t>
            </a:r>
            <a:endParaRPr lang="en-US" sz="1200" kern="1200" dirty="0">
              <a:solidFill>
                <a:schemeClr val="bg1"/>
              </a:solidFill>
              <a:latin typeface="+mj-lt"/>
              <a:ea typeface="+mj-ea"/>
              <a:cs typeface="+mj-cs"/>
            </a:endParaRPr>
          </a:p>
          <a:p>
            <a:pPr algn="ctr">
              <a:lnSpc>
                <a:spcPct val="90000"/>
              </a:lnSpc>
              <a:spcBef>
                <a:spcPct val="0"/>
              </a:spcBef>
              <a:spcAft>
                <a:spcPts val="600"/>
              </a:spcAft>
            </a:pPr>
            <a:endParaRPr lang="en-US" sz="2000" kern="1200" dirty="0">
              <a:solidFill>
                <a:schemeClr val="tx1"/>
              </a:solidFill>
              <a:latin typeface="+mj-lt"/>
              <a:ea typeface="+mj-ea"/>
              <a:cs typeface="+mj-cs"/>
            </a:endParaRPr>
          </a:p>
        </p:txBody>
      </p:sp>
      <p:sp>
        <p:nvSpPr>
          <p:cNvPr id="36" name="TextBox 35">
            <a:extLst>
              <a:ext uri="{FF2B5EF4-FFF2-40B4-BE49-F238E27FC236}">
                <a16:creationId xmlns:a16="http://schemas.microsoft.com/office/drawing/2014/main" id="{64ACAED6-A46A-42F0-A57A-1833EA23A43C}"/>
              </a:ext>
            </a:extLst>
          </p:cNvPr>
          <p:cNvSpPr txBox="1"/>
          <p:nvPr/>
        </p:nvSpPr>
        <p:spPr>
          <a:xfrm>
            <a:off x="1" y="0"/>
            <a:ext cx="9143998"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dirty="0">
                <a:solidFill>
                  <a:schemeClr val="bg1"/>
                </a:solidFill>
              </a:rPr>
              <a:t>Rugby World Cup Sevens </a:t>
            </a:r>
            <a:br>
              <a:rPr lang="en-US" sz="3200" b="1" dirty="0">
                <a:solidFill>
                  <a:schemeClr val="bg1"/>
                </a:solidFill>
              </a:rPr>
            </a:br>
            <a:r>
              <a:rPr lang="en-US" sz="3200" b="1" dirty="0">
                <a:solidFill>
                  <a:schemeClr val="bg1"/>
                </a:solidFill>
              </a:rPr>
              <a:t>International Golf Scramble 2018</a:t>
            </a:r>
          </a:p>
        </p:txBody>
      </p:sp>
      <p:pic>
        <p:nvPicPr>
          <p:cNvPr id="4" name="Picture 3" descr="A picture containing clipart&#10;&#10;Description generated with high confidence">
            <a:extLst>
              <a:ext uri="{FF2B5EF4-FFF2-40B4-BE49-F238E27FC236}">
                <a16:creationId xmlns:a16="http://schemas.microsoft.com/office/drawing/2014/main" id="{2EFD7A7F-A733-43D4-B708-DBBC5AD64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91" y="2251551"/>
            <a:ext cx="1981200" cy="720249"/>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AA08BADD-8A80-4F97-82F0-898AD12E3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45" y="3232626"/>
            <a:ext cx="1515128" cy="767719"/>
          </a:xfrm>
          <a:prstGeom prst="rect">
            <a:avLst/>
          </a:prstGeom>
        </p:spPr>
      </p:pic>
      <p:pic>
        <p:nvPicPr>
          <p:cNvPr id="24" name="Picture 23">
            <a:extLst>
              <a:ext uri="{FF2B5EF4-FFF2-40B4-BE49-F238E27FC236}">
                <a16:creationId xmlns:a16="http://schemas.microsoft.com/office/drawing/2014/main" id="{8020B2DA-A914-44C8-BC23-48D5C44E6F86}"/>
              </a:ext>
            </a:extLst>
          </p:cNvPr>
          <p:cNvPicPr>
            <a:picLocks noChangeAspect="1"/>
          </p:cNvPicPr>
          <p:nvPr/>
        </p:nvPicPr>
        <p:blipFill>
          <a:blip r:embed="rId4"/>
          <a:stretch>
            <a:fillRect/>
          </a:stretch>
        </p:blipFill>
        <p:spPr>
          <a:xfrm>
            <a:off x="0" y="5761668"/>
            <a:ext cx="9144000" cy="1096332"/>
          </a:xfrm>
          <a:prstGeom prst="rect">
            <a:avLst/>
          </a:prstGeom>
        </p:spPr>
      </p:pic>
      <p:sp>
        <p:nvSpPr>
          <p:cNvPr id="25" name="TextBox 24">
            <a:extLst>
              <a:ext uri="{FF2B5EF4-FFF2-40B4-BE49-F238E27FC236}">
                <a16:creationId xmlns:a16="http://schemas.microsoft.com/office/drawing/2014/main" id="{5F82C05F-CFC6-4E43-8BA7-B088223444F6}"/>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pic>
        <p:nvPicPr>
          <p:cNvPr id="16" name="Picture 15">
            <a:extLst>
              <a:ext uri="{FF2B5EF4-FFF2-40B4-BE49-F238E27FC236}">
                <a16:creationId xmlns:a16="http://schemas.microsoft.com/office/drawing/2014/main" id="{35ADE781-AFCB-4B9B-B36C-AF4EA2A4C5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0B59E5AD-F9D9-423C-A174-3B8CA5024A57}"/>
              </a:ext>
            </a:extLst>
          </p:cNvPr>
          <p:cNvSpPr txBox="1"/>
          <p:nvPr/>
        </p:nvSpPr>
        <p:spPr>
          <a:xfrm>
            <a:off x="-1" y="-19685"/>
            <a:ext cx="3476302" cy="400110"/>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Organization Reach</a:t>
            </a:r>
          </a:p>
        </p:txBody>
      </p:sp>
    </p:spTree>
    <p:extLst>
      <p:ext uri="{BB962C8B-B14F-4D97-AF65-F5344CB8AC3E}">
        <p14:creationId xmlns:p14="http://schemas.microsoft.com/office/powerpoint/2010/main" val="3340517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4600" y="2438400"/>
            <a:ext cx="6629400" cy="441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86000" y="4191000"/>
            <a:ext cx="18288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514600" y="2254689"/>
            <a:ext cx="6324600" cy="422700"/>
          </a:xfrm>
        </p:spPr>
        <p:txBody>
          <a:bodyPr>
            <a:noAutofit/>
          </a:bodyPr>
          <a:lstStyle/>
          <a:p>
            <a:pPr marL="0" indent="0">
              <a:buNone/>
            </a:pPr>
            <a:r>
              <a:rPr lang="en-US" sz="1000" dirty="0">
                <a:solidFill>
                  <a:schemeClr val="accent1">
                    <a:lumMod val="75000"/>
                  </a:schemeClr>
                </a:solidFill>
                <a:latin typeface="Century Gothic" panose="020B0502020202020204" pitchFamily="34" charset="0"/>
                <a:cs typeface="Arial" panose="020B0604020202020204" pitchFamily="34" charset="0"/>
              </a:rPr>
              <a:t>Below you can see the combined outreach from both the Australian American Chamber of Commerce San Francisco (AACC) &amp; the British American Business Council (BABC).</a:t>
            </a:r>
            <a:endParaRPr lang="en-US" sz="1000" dirty="0">
              <a:solidFill>
                <a:schemeClr val="accent1">
                  <a:lumMod val="75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9A73B2A-B0E5-4B99-A9FA-396D088EA162}"/>
              </a:ext>
            </a:extLst>
          </p:cNvPr>
          <p:cNvSpPr txBox="1"/>
          <p:nvPr/>
        </p:nvSpPr>
        <p:spPr>
          <a:xfrm>
            <a:off x="-1" y="685800"/>
            <a:ext cx="9144000"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200" kern="1200" dirty="0">
                <a:solidFill>
                  <a:schemeClr val="bg1"/>
                </a:solidFill>
                <a:latin typeface="+mj-lt"/>
                <a:ea typeface="+mj-ea"/>
                <a:cs typeface="+mj-cs"/>
              </a:rPr>
              <a:t>Hosted by the Australian American Chamber of Commerce and </a:t>
            </a:r>
            <a:r>
              <a:rPr lang="en-US" sz="1200" dirty="0">
                <a:solidFill>
                  <a:schemeClr val="bg1"/>
                </a:solidFill>
                <a:latin typeface="+mj-lt"/>
                <a:ea typeface="+mj-ea"/>
                <a:cs typeface="+mj-cs"/>
              </a:rPr>
              <a:t>The British American Business Council</a:t>
            </a:r>
            <a:endParaRPr lang="en-US" sz="1200" kern="1200" dirty="0">
              <a:solidFill>
                <a:schemeClr val="bg1"/>
              </a:solidFill>
              <a:latin typeface="+mj-lt"/>
              <a:ea typeface="+mj-ea"/>
              <a:cs typeface="+mj-cs"/>
            </a:endParaRPr>
          </a:p>
          <a:p>
            <a:pPr algn="ctr">
              <a:lnSpc>
                <a:spcPct val="90000"/>
              </a:lnSpc>
              <a:spcBef>
                <a:spcPct val="0"/>
              </a:spcBef>
              <a:spcAft>
                <a:spcPts val="600"/>
              </a:spcAft>
            </a:pPr>
            <a:endParaRPr lang="en-US" sz="2000" kern="1200" dirty="0">
              <a:solidFill>
                <a:schemeClr val="tx1"/>
              </a:solidFill>
              <a:latin typeface="+mj-lt"/>
              <a:ea typeface="+mj-ea"/>
              <a:cs typeface="+mj-cs"/>
            </a:endParaRPr>
          </a:p>
        </p:txBody>
      </p:sp>
      <p:sp>
        <p:nvSpPr>
          <p:cNvPr id="36" name="TextBox 35">
            <a:extLst>
              <a:ext uri="{FF2B5EF4-FFF2-40B4-BE49-F238E27FC236}">
                <a16:creationId xmlns:a16="http://schemas.microsoft.com/office/drawing/2014/main" id="{64ACAED6-A46A-42F0-A57A-1833EA23A43C}"/>
              </a:ext>
            </a:extLst>
          </p:cNvPr>
          <p:cNvSpPr txBox="1"/>
          <p:nvPr/>
        </p:nvSpPr>
        <p:spPr>
          <a:xfrm>
            <a:off x="1" y="0"/>
            <a:ext cx="9143998" cy="109633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dirty="0">
                <a:solidFill>
                  <a:schemeClr val="bg1"/>
                </a:solidFill>
              </a:rPr>
              <a:t>Rugby World Cup Sevens </a:t>
            </a:r>
            <a:br>
              <a:rPr lang="en-US" sz="3200" b="1" dirty="0">
                <a:solidFill>
                  <a:schemeClr val="bg1"/>
                </a:solidFill>
              </a:rPr>
            </a:br>
            <a:r>
              <a:rPr lang="en-US" sz="3200" b="1" dirty="0">
                <a:solidFill>
                  <a:schemeClr val="bg1"/>
                </a:solidFill>
              </a:rPr>
              <a:t>International Golf Scramble 2018</a:t>
            </a:r>
          </a:p>
        </p:txBody>
      </p:sp>
      <p:pic>
        <p:nvPicPr>
          <p:cNvPr id="4" name="Picture 3" descr="A picture containing clipart&#10;&#10;Description generated with high confidence">
            <a:extLst>
              <a:ext uri="{FF2B5EF4-FFF2-40B4-BE49-F238E27FC236}">
                <a16:creationId xmlns:a16="http://schemas.microsoft.com/office/drawing/2014/main" id="{2EFD7A7F-A733-43D4-B708-DBBC5AD64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891" y="2251551"/>
            <a:ext cx="1981200" cy="720249"/>
          </a:xfrm>
          <a:prstGeom prst="rect">
            <a:avLst/>
          </a:prstGeom>
        </p:spPr>
      </p:pic>
      <p:pic>
        <p:nvPicPr>
          <p:cNvPr id="10" name="Picture 9" descr="A close up of a sign&#10;&#10;Description generated with very high confidence">
            <a:extLst>
              <a:ext uri="{FF2B5EF4-FFF2-40B4-BE49-F238E27FC236}">
                <a16:creationId xmlns:a16="http://schemas.microsoft.com/office/drawing/2014/main" id="{AA08BADD-8A80-4F97-82F0-898AD12E31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945" y="3232626"/>
            <a:ext cx="1515128" cy="767719"/>
          </a:xfrm>
          <a:prstGeom prst="rect">
            <a:avLst/>
          </a:prstGeom>
        </p:spPr>
      </p:pic>
      <p:pic>
        <p:nvPicPr>
          <p:cNvPr id="22" name="Picture 21">
            <a:extLst>
              <a:ext uri="{FF2B5EF4-FFF2-40B4-BE49-F238E27FC236}">
                <a16:creationId xmlns:a16="http://schemas.microsoft.com/office/drawing/2014/main" id="{06875299-114A-458F-89B2-1A6CB8B613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2444"/>
          <a:stretch/>
        </p:blipFill>
        <p:spPr>
          <a:xfrm>
            <a:off x="0" y="0"/>
            <a:ext cx="9144000" cy="1991589"/>
          </a:xfrm>
          <a:prstGeom prst="rect">
            <a:avLst/>
          </a:prstGeom>
        </p:spPr>
      </p:pic>
      <p:pic>
        <p:nvPicPr>
          <p:cNvPr id="24" name="Picture 23">
            <a:extLst>
              <a:ext uri="{FF2B5EF4-FFF2-40B4-BE49-F238E27FC236}">
                <a16:creationId xmlns:a16="http://schemas.microsoft.com/office/drawing/2014/main" id="{8020B2DA-A914-44C8-BC23-48D5C44E6F86}"/>
              </a:ext>
            </a:extLst>
          </p:cNvPr>
          <p:cNvPicPr>
            <a:picLocks noChangeAspect="1"/>
          </p:cNvPicPr>
          <p:nvPr/>
        </p:nvPicPr>
        <p:blipFill>
          <a:blip r:embed="rId5"/>
          <a:stretch>
            <a:fillRect/>
          </a:stretch>
        </p:blipFill>
        <p:spPr>
          <a:xfrm>
            <a:off x="0" y="5761668"/>
            <a:ext cx="9144000" cy="1096332"/>
          </a:xfrm>
          <a:prstGeom prst="rect">
            <a:avLst/>
          </a:prstGeom>
        </p:spPr>
      </p:pic>
      <p:sp>
        <p:nvSpPr>
          <p:cNvPr id="25" name="TextBox 24">
            <a:extLst>
              <a:ext uri="{FF2B5EF4-FFF2-40B4-BE49-F238E27FC236}">
                <a16:creationId xmlns:a16="http://schemas.microsoft.com/office/drawing/2014/main" id="{5F82C05F-CFC6-4E43-8BA7-B088223444F6}"/>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graphicFrame>
        <p:nvGraphicFramePr>
          <p:cNvPr id="2" name="Table 1">
            <a:extLst>
              <a:ext uri="{FF2B5EF4-FFF2-40B4-BE49-F238E27FC236}">
                <a16:creationId xmlns:a16="http://schemas.microsoft.com/office/drawing/2014/main" id="{31E9B94A-45B3-45AE-B219-30DAE84F5BC7}"/>
              </a:ext>
            </a:extLst>
          </p:cNvPr>
          <p:cNvGraphicFramePr>
            <a:graphicFrameLocks noGrp="1"/>
          </p:cNvGraphicFramePr>
          <p:nvPr>
            <p:extLst>
              <p:ext uri="{D42A27DB-BD31-4B8C-83A1-F6EECF244321}">
                <p14:modId xmlns:p14="http://schemas.microsoft.com/office/powerpoint/2010/main" val="3915026390"/>
              </p:ext>
            </p:extLst>
          </p:nvPr>
        </p:nvGraphicFramePr>
        <p:xfrm>
          <a:off x="2586801" y="2677887"/>
          <a:ext cx="6318308" cy="2822280"/>
        </p:xfrm>
        <a:graphic>
          <a:graphicData uri="http://schemas.openxmlformats.org/drawingml/2006/table">
            <a:tbl>
              <a:tblPr firstRow="1" bandRow="1">
                <a:tableStyleId>{5C22544A-7EE6-4342-B048-85BDC9FD1C3A}</a:tableStyleId>
              </a:tblPr>
              <a:tblGrid>
                <a:gridCol w="1579577">
                  <a:extLst>
                    <a:ext uri="{9D8B030D-6E8A-4147-A177-3AD203B41FA5}">
                      <a16:colId xmlns:a16="http://schemas.microsoft.com/office/drawing/2014/main" val="3046282006"/>
                    </a:ext>
                  </a:extLst>
                </a:gridCol>
                <a:gridCol w="1853422">
                  <a:extLst>
                    <a:ext uri="{9D8B030D-6E8A-4147-A177-3AD203B41FA5}">
                      <a16:colId xmlns:a16="http://schemas.microsoft.com/office/drawing/2014/main" val="1482603429"/>
                    </a:ext>
                  </a:extLst>
                </a:gridCol>
                <a:gridCol w="1371600">
                  <a:extLst>
                    <a:ext uri="{9D8B030D-6E8A-4147-A177-3AD203B41FA5}">
                      <a16:colId xmlns:a16="http://schemas.microsoft.com/office/drawing/2014/main" val="2521603977"/>
                    </a:ext>
                  </a:extLst>
                </a:gridCol>
                <a:gridCol w="1513709">
                  <a:extLst>
                    <a:ext uri="{9D8B030D-6E8A-4147-A177-3AD203B41FA5}">
                      <a16:colId xmlns:a16="http://schemas.microsoft.com/office/drawing/2014/main" val="1714198287"/>
                    </a:ext>
                  </a:extLst>
                </a:gridCol>
              </a:tblGrid>
              <a:tr h="326080">
                <a:tc>
                  <a:txBody>
                    <a:bodyPr/>
                    <a:lstStyle/>
                    <a:p>
                      <a:endParaRPr lang="en-US" sz="1000" dirty="0">
                        <a:latin typeface="Century Gothic" panose="020B0502020202020204" pitchFamily="34" charset="0"/>
                      </a:endParaRPr>
                    </a:p>
                  </a:txBody>
                  <a:tcPr marL="80403" marR="80403" marT="40202" marB="40202"/>
                </a:tc>
                <a:tc>
                  <a:txBody>
                    <a:bodyPr/>
                    <a:lstStyle/>
                    <a:p>
                      <a:pPr algn="ctr"/>
                      <a:r>
                        <a:rPr lang="en-US" sz="1000" dirty="0">
                          <a:latin typeface="Century Gothic" panose="020B0502020202020204" pitchFamily="34" charset="0"/>
                        </a:rPr>
                        <a:t>AACC</a:t>
                      </a:r>
                    </a:p>
                  </a:txBody>
                  <a:tcPr marL="80403" marR="80403" marT="40202" marB="40202"/>
                </a:tc>
                <a:tc>
                  <a:txBody>
                    <a:bodyPr/>
                    <a:lstStyle/>
                    <a:p>
                      <a:pPr algn="ctr"/>
                      <a:r>
                        <a:rPr lang="en-US" sz="1000" dirty="0">
                          <a:latin typeface="Century Gothic" panose="020B0502020202020204" pitchFamily="34" charset="0"/>
                        </a:rPr>
                        <a:t>BABC</a:t>
                      </a:r>
                    </a:p>
                  </a:txBody>
                  <a:tcPr marL="80403" marR="80403" marT="40202" marB="40202"/>
                </a:tc>
                <a:tc>
                  <a:txBody>
                    <a:bodyPr/>
                    <a:lstStyle/>
                    <a:p>
                      <a:pPr algn="ctr"/>
                      <a:r>
                        <a:rPr lang="en-US" sz="1000" dirty="0">
                          <a:latin typeface="Century Gothic" panose="020B0502020202020204" pitchFamily="34" charset="0"/>
                        </a:rPr>
                        <a:t>Combined</a:t>
                      </a:r>
                    </a:p>
                  </a:txBody>
                  <a:tcPr marL="80403" marR="80403" marT="40202" marB="40202"/>
                </a:tc>
                <a:extLst>
                  <a:ext uri="{0D108BD9-81ED-4DB2-BD59-A6C34878D82A}">
                    <a16:rowId xmlns:a16="http://schemas.microsoft.com/office/drawing/2014/main" val="1012318113"/>
                  </a:ext>
                </a:extLst>
              </a:tr>
              <a:tr h="326080">
                <a:tc>
                  <a:txBody>
                    <a:bodyPr/>
                    <a:lstStyle/>
                    <a:p>
                      <a:pPr marL="0" marR="0">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Member Accounts</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175</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214</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505</a:t>
                      </a:r>
                    </a:p>
                  </a:txBody>
                  <a:tcPr/>
                </a:tc>
                <a:extLst>
                  <a:ext uri="{0D108BD9-81ED-4DB2-BD59-A6C34878D82A}">
                    <a16:rowId xmlns:a16="http://schemas.microsoft.com/office/drawing/2014/main" val="1833953911"/>
                  </a:ext>
                </a:extLst>
              </a:tr>
              <a:tr h="257393">
                <a:tc>
                  <a:txBody>
                    <a:bodyPr/>
                    <a:lstStyle/>
                    <a:p>
                      <a:pPr marL="0" marR="0">
                        <a:spcBef>
                          <a:spcPts val="0"/>
                        </a:spcBef>
                        <a:spcAft>
                          <a:spcPts val="0"/>
                        </a:spcAft>
                      </a:pPr>
                      <a:r>
                        <a:rPr lang="en-US" sz="1000">
                          <a:effectLst/>
                          <a:latin typeface="Century Gothic" panose="020B0502020202020204" pitchFamily="34" charset="0"/>
                          <a:ea typeface="Calibri" panose="020F0502020204030204" pitchFamily="34" charset="0"/>
                          <a:cs typeface="Times New Roman" panose="02020603050405020304" pitchFamily="18" charset="0"/>
                        </a:rPr>
                        <a:t>Member Reps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705</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695</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1,400</a:t>
                      </a:r>
                    </a:p>
                  </a:txBody>
                  <a:tcPr/>
                </a:tc>
                <a:extLst>
                  <a:ext uri="{0D108BD9-81ED-4DB2-BD59-A6C34878D82A}">
                    <a16:rowId xmlns:a16="http://schemas.microsoft.com/office/drawing/2014/main" val="3420421777"/>
                  </a:ext>
                </a:extLst>
              </a:tr>
              <a:tr h="326080">
                <a:tc>
                  <a:txBody>
                    <a:bodyPr/>
                    <a:lstStyle/>
                    <a:p>
                      <a:pPr marL="0" marR="0">
                        <a:spcBef>
                          <a:spcPts val="0"/>
                        </a:spcBef>
                        <a:spcAft>
                          <a:spcPts val="0"/>
                        </a:spcAft>
                      </a:pPr>
                      <a:r>
                        <a:rPr lang="en-US" sz="1000">
                          <a:effectLst/>
                          <a:latin typeface="Century Gothic" panose="020B0502020202020204" pitchFamily="34" charset="0"/>
                          <a:ea typeface="Calibri" panose="020F0502020204030204" pitchFamily="34" charset="0"/>
                          <a:cs typeface="Times New Roman" panose="02020603050405020304" pitchFamily="18" charset="0"/>
                        </a:rPr>
                        <a:t>Database (mailing list)</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2,600</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4,019</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6,619</a:t>
                      </a:r>
                    </a:p>
                  </a:txBody>
                  <a:tcPr/>
                </a:tc>
                <a:extLst>
                  <a:ext uri="{0D108BD9-81ED-4DB2-BD59-A6C34878D82A}">
                    <a16:rowId xmlns:a16="http://schemas.microsoft.com/office/drawing/2014/main" val="1946490270"/>
                  </a:ext>
                </a:extLst>
              </a:tr>
              <a:tr h="326080">
                <a:tc>
                  <a:txBody>
                    <a:bodyPr/>
                    <a:lstStyle/>
                    <a:p>
                      <a:pPr marL="0" marR="0">
                        <a:spcBef>
                          <a:spcPts val="0"/>
                        </a:spcBef>
                        <a:spcAft>
                          <a:spcPts val="0"/>
                        </a:spcAft>
                      </a:pPr>
                      <a:r>
                        <a:rPr lang="en-US" sz="1000">
                          <a:effectLst/>
                          <a:latin typeface="Century Gothic" panose="020B0502020202020204" pitchFamily="34" charset="0"/>
                          <a:ea typeface="Calibri" panose="020F0502020204030204" pitchFamily="34" charset="0"/>
                          <a:cs typeface="Times New Roman" panose="02020603050405020304" pitchFamily="18" charset="0"/>
                        </a:rPr>
                        <a:t>Twitter</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459 + Australian Embassy account</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1,377</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1.836+</a:t>
                      </a:r>
                    </a:p>
                  </a:txBody>
                  <a:tcPr/>
                </a:tc>
                <a:extLst>
                  <a:ext uri="{0D108BD9-81ED-4DB2-BD59-A6C34878D82A}">
                    <a16:rowId xmlns:a16="http://schemas.microsoft.com/office/drawing/2014/main" val="117477521"/>
                  </a:ext>
                </a:extLst>
              </a:tr>
              <a:tr h="326080">
                <a:tc>
                  <a:txBody>
                    <a:bodyPr/>
                    <a:lstStyle/>
                    <a:p>
                      <a:pPr marL="0" marR="0">
                        <a:spcBef>
                          <a:spcPts val="0"/>
                        </a:spcBef>
                        <a:spcAft>
                          <a:spcPts val="0"/>
                        </a:spcAft>
                      </a:pPr>
                      <a:r>
                        <a:rPr lang="en-US" sz="1000">
                          <a:effectLst/>
                          <a:latin typeface="Century Gothic" panose="020B0502020202020204" pitchFamily="34" charset="0"/>
                          <a:ea typeface="Calibri" panose="020F0502020204030204" pitchFamily="34" charset="0"/>
                          <a:cs typeface="Times New Roman" panose="02020603050405020304" pitchFamily="18" charset="0"/>
                        </a:rPr>
                        <a:t>Facebook </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1,777</a:t>
                      </a:r>
                    </a:p>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Also Australian in SF page</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828</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2,605+</a:t>
                      </a:r>
                    </a:p>
                  </a:txBody>
                  <a:tcPr/>
                </a:tc>
                <a:extLst>
                  <a:ext uri="{0D108BD9-81ED-4DB2-BD59-A6C34878D82A}">
                    <a16:rowId xmlns:a16="http://schemas.microsoft.com/office/drawing/2014/main" val="1132211134"/>
                  </a:ext>
                </a:extLst>
              </a:tr>
              <a:tr h="326080">
                <a:tc>
                  <a:txBody>
                    <a:bodyPr/>
                    <a:lstStyle/>
                    <a:p>
                      <a:pPr marL="0" marR="0">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LinkedIn Page</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227 </a:t>
                      </a:r>
                    </a:p>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Dawn Lillington 500+</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1896  </a:t>
                      </a:r>
                    </a:p>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Jo Healey 500+ </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3,123+</a:t>
                      </a:r>
                    </a:p>
                  </a:txBody>
                  <a:tcPr/>
                </a:tc>
                <a:extLst>
                  <a:ext uri="{0D108BD9-81ED-4DB2-BD59-A6C34878D82A}">
                    <a16:rowId xmlns:a16="http://schemas.microsoft.com/office/drawing/2014/main" val="828148957"/>
                  </a:ext>
                </a:extLst>
              </a:tr>
              <a:tr h="326080">
                <a:tc>
                  <a:txBody>
                    <a:bodyPr/>
                    <a:lstStyle/>
                    <a:p>
                      <a:pPr marL="0" marR="0">
                        <a:spcBef>
                          <a:spcPts val="0"/>
                        </a:spcBef>
                        <a:spcAft>
                          <a:spcPts val="0"/>
                        </a:spcAft>
                      </a:pPr>
                      <a:r>
                        <a:rPr lang="en-US" sz="1000" kern="1200" dirty="0">
                          <a:solidFill>
                            <a:schemeClr val="dk1"/>
                          </a:solidFill>
                          <a:effectLst/>
                          <a:latin typeface="Century Gothic" panose="020B0502020202020204" pitchFamily="34" charset="0"/>
                          <a:ea typeface="+mn-ea"/>
                          <a:cs typeface="+mn-cs"/>
                        </a:rPr>
                        <a:t>Flagship Event Attendees</a:t>
                      </a:r>
                      <a:endParaRPr lang="en-US" sz="1000" dirty="0">
                        <a:effectLst/>
                        <a:latin typeface="Century Gothic" panose="020B0502020202020204" pitchFamily="34" charset="0"/>
                        <a:ea typeface="Calibri" panose="020F0502020204030204" pitchFamily="34" charset="0"/>
                        <a:cs typeface="Times New Roman" panose="02020603050405020304" pitchFamily="18" charset="0"/>
                      </a:endParaRP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500+ Australia Day Gala</a:t>
                      </a:r>
                    </a:p>
                  </a:txBody>
                  <a:tcPr/>
                </a:tc>
                <a:tc>
                  <a:txBody>
                    <a:bodyPr/>
                    <a:lstStyle/>
                    <a:p>
                      <a:pPr marL="0" marR="0" algn="ctr">
                        <a:spcBef>
                          <a:spcPts val="0"/>
                        </a:spcBef>
                        <a:spcAft>
                          <a:spcPts val="0"/>
                        </a:spcAft>
                      </a:pPr>
                      <a:r>
                        <a:rPr lang="en-US" sz="1000" dirty="0">
                          <a:effectLst/>
                          <a:latin typeface="Century Gothic" panose="020B0502020202020204" pitchFamily="34" charset="0"/>
                          <a:ea typeface="Calibri" panose="020F0502020204030204" pitchFamily="34" charset="0"/>
                          <a:cs typeface="Times New Roman" panose="02020603050405020304" pitchFamily="18" charset="0"/>
                        </a:rPr>
                        <a:t>1000+ Christmas Lunch</a:t>
                      </a:r>
                    </a:p>
                  </a:txBody>
                  <a:tcPr/>
                </a:tc>
                <a:tc>
                  <a:txBody>
                    <a:bodyPr/>
                    <a:lstStyle/>
                    <a:p>
                      <a:pPr marL="0" marR="0" algn="ctr">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1500+</a:t>
                      </a:r>
                    </a:p>
                  </a:txBody>
                  <a:tcPr/>
                </a:tc>
                <a:extLst>
                  <a:ext uri="{0D108BD9-81ED-4DB2-BD59-A6C34878D82A}">
                    <a16:rowId xmlns:a16="http://schemas.microsoft.com/office/drawing/2014/main" val="2323434827"/>
                  </a:ext>
                </a:extLst>
              </a:tr>
            </a:tbl>
          </a:graphicData>
        </a:graphic>
      </p:graphicFrame>
    </p:spTree>
    <p:extLst>
      <p:ext uri="{BB962C8B-B14F-4D97-AF65-F5344CB8AC3E}">
        <p14:creationId xmlns:p14="http://schemas.microsoft.com/office/powerpoint/2010/main" val="3711043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83086A-9280-428D-B239-0D0EC780B9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615063112"/>
              </p:ext>
            </p:extLst>
          </p:nvPr>
        </p:nvGraphicFramePr>
        <p:xfrm>
          <a:off x="609600" y="2841740"/>
          <a:ext cx="8458203" cy="2286000"/>
        </p:xfrm>
        <a:graphic>
          <a:graphicData uri="http://schemas.openxmlformats.org/drawingml/2006/table">
            <a:tbl>
              <a:tblPr firstRow="1" bandRow="1">
                <a:tableStyleId>{5C22544A-7EE6-4342-B048-85BDC9FD1C3A}</a:tableStyleId>
              </a:tblPr>
              <a:tblGrid>
                <a:gridCol w="1831778">
                  <a:extLst>
                    <a:ext uri="{9D8B030D-6E8A-4147-A177-3AD203B41FA5}">
                      <a16:colId xmlns:a16="http://schemas.microsoft.com/office/drawing/2014/main" val="20000"/>
                    </a:ext>
                  </a:extLst>
                </a:gridCol>
                <a:gridCol w="1579117">
                  <a:extLst>
                    <a:ext uri="{9D8B030D-6E8A-4147-A177-3AD203B41FA5}">
                      <a16:colId xmlns:a16="http://schemas.microsoft.com/office/drawing/2014/main" val="20001"/>
                    </a:ext>
                  </a:extLst>
                </a:gridCol>
                <a:gridCol w="1263295">
                  <a:extLst>
                    <a:ext uri="{9D8B030D-6E8A-4147-A177-3AD203B41FA5}">
                      <a16:colId xmlns:a16="http://schemas.microsoft.com/office/drawing/2014/main" val="1614529687"/>
                    </a:ext>
                  </a:extLst>
                </a:gridCol>
                <a:gridCol w="1263295">
                  <a:extLst>
                    <a:ext uri="{9D8B030D-6E8A-4147-A177-3AD203B41FA5}">
                      <a16:colId xmlns:a16="http://schemas.microsoft.com/office/drawing/2014/main" val="20002"/>
                    </a:ext>
                  </a:extLst>
                </a:gridCol>
                <a:gridCol w="1263295">
                  <a:extLst>
                    <a:ext uri="{9D8B030D-6E8A-4147-A177-3AD203B41FA5}">
                      <a16:colId xmlns:a16="http://schemas.microsoft.com/office/drawing/2014/main" val="20003"/>
                    </a:ext>
                  </a:extLst>
                </a:gridCol>
                <a:gridCol w="1257423">
                  <a:extLst>
                    <a:ext uri="{9D8B030D-6E8A-4147-A177-3AD203B41FA5}">
                      <a16:colId xmlns:a16="http://schemas.microsoft.com/office/drawing/2014/main" val="2848198306"/>
                    </a:ext>
                  </a:extLst>
                </a:gridCol>
              </a:tblGrid>
              <a:tr h="370840">
                <a:tc>
                  <a:txBody>
                    <a:bodyPr/>
                    <a:lstStyle/>
                    <a:p>
                      <a:pPr algn="r"/>
                      <a:r>
                        <a:rPr lang="en-US" sz="1000" b="0" dirty="0">
                          <a:solidFill>
                            <a:schemeClr val="tx2">
                              <a:lumMod val="75000"/>
                            </a:schemeClr>
                          </a:solidFill>
                          <a:latin typeface="Century Gothic" panose="020B0502020202020204" pitchFamily="34" charset="0"/>
                          <a:cs typeface="Arial" panose="020B0604020202020204" pitchFamily="34" charset="0"/>
                        </a:rPr>
                        <a:t>Company Logo in Event Title as Presenting Sponsor</a:t>
                      </a:r>
                    </a:p>
                    <a:p>
                      <a:pPr algn="r"/>
                      <a:endParaRPr lang="en-US" sz="1000" b="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rgbClr val="FF0000"/>
                        </a:solidFill>
                        <a:latin typeface="Arial Unicode MS"/>
                        <a:ea typeface="Arial Unicode MS"/>
                        <a:cs typeface="Arial Unicode MS"/>
                      </a:endParaRPr>
                    </a:p>
                    <a:p>
                      <a:pPr algn="ctr"/>
                      <a:r>
                        <a:rPr lang="en-US" sz="1000" dirty="0">
                          <a:solidFill>
                            <a:srgbClr val="FF0000"/>
                          </a:solidFill>
                          <a:latin typeface="Arial Unicode MS"/>
                          <a:ea typeface="Arial Unicode MS"/>
                          <a:cs typeface="Arial Unicode MS"/>
                        </a:rPr>
                        <a:t>✔</a:t>
                      </a:r>
                      <a:endParaRPr lang="en-US" sz="1000" dirty="0">
                        <a:solidFill>
                          <a:srgbClr val="FF0000"/>
                        </a:solidFill>
                        <a:latin typeface="Century Gothic" panose="020B0502020202020204" pitchFamily="34" charset="0"/>
                      </a:endParaRPr>
                    </a:p>
                  </a:txBody>
                  <a:tcPr>
                    <a:noFill/>
                  </a:tcPr>
                </a:tc>
                <a:tc>
                  <a:txBody>
                    <a:bodyPr/>
                    <a:lstStyle/>
                    <a:p>
                      <a:pPr algn="ctr"/>
                      <a:endParaRPr lang="en-US" sz="1000" dirty="0">
                        <a:solidFill>
                          <a:srgbClr val="FF0000"/>
                        </a:solidFill>
                        <a:latin typeface="Arial Unicode MS"/>
                        <a:ea typeface="Arial Unicode MS"/>
                        <a:cs typeface="Arial Unicode MS"/>
                      </a:endParaRPr>
                    </a:p>
                    <a:p>
                      <a:pPr algn="ctr"/>
                      <a:endParaRPr lang="en-US" sz="1000" dirty="0">
                        <a:solidFill>
                          <a:srgbClr val="FF0000"/>
                        </a:solidFill>
                        <a:latin typeface="Century Gothic" panose="020B0502020202020204" pitchFamily="34" charset="0"/>
                      </a:endParaRPr>
                    </a:p>
                  </a:txBody>
                  <a:tcPr>
                    <a:noFill/>
                  </a:tcPr>
                </a:tc>
                <a:tc>
                  <a:txBody>
                    <a:bodyPr/>
                    <a:lstStyle/>
                    <a:p>
                      <a:pPr algn="ctr"/>
                      <a:endParaRPr lang="en-US" sz="1000" dirty="0">
                        <a:solidFill>
                          <a:srgbClr val="FF0000"/>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10000"/>
                  </a:ext>
                </a:extLst>
              </a:tr>
              <a:tr h="370840">
                <a:tc>
                  <a:txBody>
                    <a:bodyPr/>
                    <a:lstStyle/>
                    <a:p>
                      <a:pPr algn="r"/>
                      <a:r>
                        <a:rPr lang="en-US" sz="1000" dirty="0">
                          <a:solidFill>
                            <a:schemeClr val="tx2">
                              <a:lumMod val="75000"/>
                            </a:schemeClr>
                          </a:solidFill>
                          <a:latin typeface="Century Gothic" panose="020B0502020202020204" pitchFamily="34" charset="0"/>
                        </a:rPr>
                        <a:t>Company logo on event branding image</a:t>
                      </a:r>
                      <a:endParaRPr lang="en-US" sz="1000" baseline="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endParaRPr lang="en-US" sz="1000" dirty="0">
                        <a:solidFill>
                          <a:srgbClr val="FF0000"/>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endParaRPr lang="en-US" sz="1000" dirty="0">
                        <a:solidFill>
                          <a:srgbClr val="FF0000"/>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endParaRPr lang="en-US" sz="1000" dirty="0">
                        <a:solidFill>
                          <a:srgbClr val="FF0000"/>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10004"/>
                  </a:ext>
                </a:extLst>
              </a:tr>
              <a:tr h="370840">
                <a:tc>
                  <a:txBody>
                    <a:bodyPr/>
                    <a:lstStyle/>
                    <a:p>
                      <a:pPr algn="r"/>
                      <a:r>
                        <a:rPr lang="en-US" sz="1000" dirty="0">
                          <a:solidFill>
                            <a:schemeClr val="tx2">
                              <a:lumMod val="75000"/>
                            </a:schemeClr>
                          </a:solidFill>
                          <a:latin typeface="Century Gothic" panose="020B0502020202020204" pitchFamily="34" charset="0"/>
                        </a:rPr>
                        <a:t>Company logo/link as Sponsor on </a:t>
                      </a:r>
                      <a:r>
                        <a:rPr lang="en-US" sz="1000" baseline="0" dirty="0">
                          <a:solidFill>
                            <a:schemeClr val="tx2">
                              <a:lumMod val="75000"/>
                            </a:schemeClr>
                          </a:solidFill>
                          <a:latin typeface="Century Gothic" panose="020B0502020202020204" pitchFamily="34" charset="0"/>
                        </a:rPr>
                        <a:t>Event webpage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Top Position</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Presenting</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Albatross</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Eagle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Birdie</a:t>
                      </a:r>
                    </a:p>
                  </a:txBody>
                  <a:tcPr>
                    <a:noFill/>
                  </a:tcPr>
                </a:tc>
                <a:extLst>
                  <a:ext uri="{0D108BD9-81ED-4DB2-BD59-A6C34878D82A}">
                    <a16:rowId xmlns:a16="http://schemas.microsoft.com/office/drawing/2014/main" val="378016610"/>
                  </a:ext>
                </a:extLst>
              </a:tr>
              <a:tr h="370840">
                <a:tc>
                  <a:txBody>
                    <a:bodyPr/>
                    <a:lstStyle/>
                    <a:p>
                      <a:pPr algn="r"/>
                      <a:r>
                        <a:rPr lang="en-US" sz="1000" dirty="0">
                          <a:solidFill>
                            <a:schemeClr val="tx2">
                              <a:lumMod val="75000"/>
                            </a:schemeClr>
                          </a:solidFill>
                          <a:latin typeface="Century Gothic" panose="020B0502020202020204" pitchFamily="34" charset="0"/>
                        </a:rPr>
                        <a:t>Company logo/link on all event</a:t>
                      </a:r>
                      <a:r>
                        <a:rPr lang="en-US" sz="1000" baseline="0" dirty="0">
                          <a:solidFill>
                            <a:schemeClr val="tx2">
                              <a:lumMod val="75000"/>
                            </a:schemeClr>
                          </a:solidFill>
                          <a:latin typeface="Century Gothic" panose="020B0502020202020204" pitchFamily="34" charset="0"/>
                        </a:rPr>
                        <a:t> related emails</a:t>
                      </a: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Top Position</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Presenting</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Albatross</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Eagle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Below Birdie</a:t>
                      </a:r>
                    </a:p>
                  </a:txBody>
                  <a:tcPr>
                    <a:noFill/>
                  </a:tcPr>
                </a:tc>
                <a:extLst>
                  <a:ext uri="{0D108BD9-81ED-4DB2-BD59-A6C34878D82A}">
                    <a16:rowId xmlns:a16="http://schemas.microsoft.com/office/drawing/2014/main" val="1524580041"/>
                  </a:ext>
                </a:extLst>
              </a:tr>
              <a:tr h="370840">
                <a:tc>
                  <a:txBody>
                    <a:bodyPr/>
                    <a:lstStyle/>
                    <a:p>
                      <a:pPr algn="r"/>
                      <a:r>
                        <a:rPr lang="en-US" sz="1000" dirty="0">
                          <a:solidFill>
                            <a:schemeClr val="tx2">
                              <a:lumMod val="75000"/>
                            </a:schemeClr>
                          </a:solidFill>
                          <a:latin typeface="Century Gothic" panose="020B0502020202020204" pitchFamily="34" charset="0"/>
                        </a:rPr>
                        <a:t>Shout-Outs on Social Media</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6</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4</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3</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2</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Century Gothic" panose="020B0502020202020204" pitchFamily="34" charset="0"/>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rPr>
                        <a:t>1</a:t>
                      </a:r>
                    </a:p>
                  </a:txBody>
                  <a:tcPr>
                    <a:noFill/>
                  </a:tcPr>
                </a:tc>
                <a:extLst>
                  <a:ext uri="{0D108BD9-81ED-4DB2-BD59-A6C34878D82A}">
                    <a16:rowId xmlns:a16="http://schemas.microsoft.com/office/drawing/2014/main" val="306309175"/>
                  </a:ext>
                </a:extLst>
              </a:tr>
            </a:tbl>
          </a:graphicData>
        </a:graphic>
      </p:graphicFrame>
      <p:sp>
        <p:nvSpPr>
          <p:cNvPr id="2" name="TextBox 1">
            <a:extLst>
              <a:ext uri="{FF2B5EF4-FFF2-40B4-BE49-F238E27FC236}">
                <a16:creationId xmlns:a16="http://schemas.microsoft.com/office/drawing/2014/main" id="{0EF7BC34-B017-4AF0-8439-950963599B59}"/>
              </a:ext>
            </a:extLst>
          </p:cNvPr>
          <p:cNvSpPr txBox="1"/>
          <p:nvPr/>
        </p:nvSpPr>
        <p:spPr>
          <a:xfrm>
            <a:off x="152400" y="1981200"/>
            <a:ext cx="2443298" cy="369332"/>
          </a:xfrm>
          <a:prstGeom prst="rect">
            <a:avLst/>
          </a:prstGeom>
          <a:noFill/>
        </p:spPr>
        <p:txBody>
          <a:bodyPr wrap="none" rtlCol="0">
            <a:spAutoFit/>
          </a:bodyPr>
          <a:lstStyle/>
          <a:p>
            <a:r>
              <a:rPr lang="en-US" b="1" dirty="0">
                <a:solidFill>
                  <a:schemeClr val="accent1">
                    <a:lumMod val="50000"/>
                  </a:schemeClr>
                </a:solidFill>
                <a:latin typeface="Century Gothic" panose="020B0502020202020204" pitchFamily="34" charset="0"/>
              </a:rPr>
              <a:t>Pre-Event Promotion</a:t>
            </a:r>
          </a:p>
        </p:txBody>
      </p:sp>
      <p:sp>
        <p:nvSpPr>
          <p:cNvPr id="5" name="TextBox 4"/>
          <p:cNvSpPr txBox="1"/>
          <p:nvPr/>
        </p:nvSpPr>
        <p:spPr>
          <a:xfrm>
            <a:off x="-76200" y="-19685"/>
            <a:ext cx="3552501" cy="400110"/>
          </a:xfrm>
          <a:prstGeom prst="rect">
            <a:avLst/>
          </a:prstGeom>
          <a:noFill/>
        </p:spPr>
        <p:txBody>
          <a:bodyPr wrap="square" rtlCol="0">
            <a:spAutoFit/>
          </a:bodyPr>
          <a:lstStyle/>
          <a:p>
            <a:pPr algn="ctr"/>
            <a:r>
              <a:rPr lang="en-US" sz="2000" b="1" dirty="0">
                <a:solidFill>
                  <a:srgbClr val="FF0000"/>
                </a:solidFill>
                <a:latin typeface="Century Gothic" panose="020B0502020202020204" pitchFamily="34" charset="0"/>
                <a:cs typeface="Aharoni" panose="02010803020104030203" pitchFamily="2" charset="-79"/>
              </a:rPr>
              <a:t>Compare Sponsor Benefits</a:t>
            </a:r>
          </a:p>
        </p:txBody>
      </p:sp>
      <p:graphicFrame>
        <p:nvGraphicFramePr>
          <p:cNvPr id="31" name="Table 30">
            <a:extLst>
              <a:ext uri="{FF2B5EF4-FFF2-40B4-BE49-F238E27FC236}">
                <a16:creationId xmlns:a16="http://schemas.microsoft.com/office/drawing/2014/main" id="{5FA24747-629F-4B70-A7B7-66020A0A7B93}"/>
              </a:ext>
            </a:extLst>
          </p:cNvPr>
          <p:cNvGraphicFramePr>
            <a:graphicFrameLocks noGrp="1"/>
          </p:cNvGraphicFramePr>
          <p:nvPr>
            <p:extLst>
              <p:ext uri="{D42A27DB-BD31-4B8C-83A1-F6EECF244321}">
                <p14:modId xmlns:p14="http://schemas.microsoft.com/office/powerpoint/2010/main" val="2099393849"/>
              </p:ext>
            </p:extLst>
          </p:nvPr>
        </p:nvGraphicFramePr>
        <p:xfrm>
          <a:off x="2516837" y="1981200"/>
          <a:ext cx="6474763" cy="716280"/>
        </p:xfrm>
        <a:graphic>
          <a:graphicData uri="http://schemas.openxmlformats.org/drawingml/2006/table">
            <a:tbl>
              <a:tblPr firstRow="1" bandRow="1">
                <a:tableStyleId>{5C22544A-7EE6-4342-B048-85BDC9FD1C3A}</a:tableStyleId>
              </a:tblPr>
              <a:tblGrid>
                <a:gridCol w="1433963">
                  <a:extLst>
                    <a:ext uri="{9D8B030D-6E8A-4147-A177-3AD203B41FA5}">
                      <a16:colId xmlns:a16="http://schemas.microsoft.com/office/drawing/2014/main" val="20000"/>
                    </a:ext>
                  </a:extLst>
                </a:gridCol>
                <a:gridCol w="1433963">
                  <a:extLst>
                    <a:ext uri="{9D8B030D-6E8A-4147-A177-3AD203B41FA5}">
                      <a16:colId xmlns:a16="http://schemas.microsoft.com/office/drawing/2014/main" val="930433221"/>
                    </a:ext>
                  </a:extLst>
                </a:gridCol>
                <a:gridCol w="1086437">
                  <a:extLst>
                    <a:ext uri="{9D8B030D-6E8A-4147-A177-3AD203B41FA5}">
                      <a16:colId xmlns:a16="http://schemas.microsoft.com/office/drawing/2014/main" val="20001"/>
                    </a:ext>
                  </a:extLst>
                </a:gridCol>
                <a:gridCol w="1260200">
                  <a:extLst>
                    <a:ext uri="{9D8B030D-6E8A-4147-A177-3AD203B41FA5}">
                      <a16:colId xmlns:a16="http://schemas.microsoft.com/office/drawing/2014/main" val="20002"/>
                    </a:ext>
                  </a:extLst>
                </a:gridCol>
                <a:gridCol w="1260200">
                  <a:extLst>
                    <a:ext uri="{9D8B030D-6E8A-4147-A177-3AD203B41FA5}">
                      <a16:colId xmlns:a16="http://schemas.microsoft.com/office/drawing/2014/main" val="4216580927"/>
                    </a:ext>
                  </a:extLst>
                </a:gridCol>
              </a:tblGrid>
              <a:tr h="370840">
                <a:tc>
                  <a:txBody>
                    <a:bodyPr/>
                    <a:lstStyle/>
                    <a:p>
                      <a:pPr algn="ctr"/>
                      <a:r>
                        <a:rPr lang="en-US" dirty="0">
                          <a:solidFill>
                            <a:schemeClr val="tx2">
                              <a:lumMod val="75000"/>
                            </a:schemeClr>
                          </a:solidFill>
                          <a:latin typeface="Century Gothic" panose="020B0502020202020204" pitchFamily="34" charset="0"/>
                        </a:rPr>
                        <a:t>Presenting</a:t>
                      </a:r>
                      <a:br>
                        <a:rPr lang="en-US"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$15,000</a:t>
                      </a:r>
                      <a:br>
                        <a:rPr lang="en-US" sz="1200" b="0" dirty="0">
                          <a:solidFill>
                            <a:srgbClr val="FF0000"/>
                          </a:solidFill>
                          <a:latin typeface="Century Gothic" panose="020B0502020202020204" pitchFamily="34" charset="0"/>
                        </a:rPr>
                      </a:br>
                      <a:r>
                        <a:rPr lang="en-US" sz="900" b="0" dirty="0">
                          <a:solidFill>
                            <a:srgbClr val="FF0000"/>
                          </a:solidFill>
                          <a:latin typeface="Century Gothic" panose="020B0502020202020204" pitchFamily="34" charset="0"/>
                        </a:rPr>
                        <a:t>(1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Albatross</a:t>
                      </a:r>
                      <a:br>
                        <a:rPr lang="en-US" sz="1800"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$7,500</a:t>
                      </a:r>
                    </a:p>
                    <a:p>
                      <a:pPr algn="ctr"/>
                      <a:r>
                        <a:rPr lang="en-US" sz="900" b="0" dirty="0">
                          <a:solidFill>
                            <a:srgbClr val="FF0000"/>
                          </a:solidFill>
                          <a:latin typeface="Century Gothic" panose="020B0502020202020204" pitchFamily="34" charset="0"/>
                        </a:rPr>
                        <a:t>(1 available)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75000"/>
                            </a:schemeClr>
                          </a:solidFill>
                          <a:latin typeface="Century Gothic" panose="020B0502020202020204" pitchFamily="34" charset="0"/>
                        </a:rPr>
                        <a:t>Eagle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$2,500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(4 available)</a:t>
                      </a:r>
                    </a:p>
                  </a:txBody>
                  <a:tcPr>
                    <a:noFill/>
                  </a:tcPr>
                </a:tc>
                <a:tc>
                  <a:txBody>
                    <a:bodyPr/>
                    <a:lstStyle/>
                    <a:p>
                      <a:pPr algn="ctr"/>
                      <a:r>
                        <a:rPr lang="en-US" dirty="0">
                          <a:solidFill>
                            <a:schemeClr val="tx2">
                              <a:lumMod val="75000"/>
                            </a:schemeClr>
                          </a:solidFill>
                          <a:latin typeface="Century Gothic" panose="020B0502020202020204" pitchFamily="34" charset="0"/>
                        </a:rPr>
                        <a:t>Birdie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$1,500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(6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Tee/Hole</a:t>
                      </a:r>
                    </a:p>
                    <a:p>
                      <a:pPr algn="ctr"/>
                      <a:r>
                        <a:rPr lang="en-US" sz="1400" dirty="0">
                          <a:solidFill>
                            <a:schemeClr val="tx2">
                              <a:lumMod val="75000"/>
                            </a:schemeClr>
                          </a:solidFill>
                          <a:latin typeface="Century Gothic" panose="020B0502020202020204" pitchFamily="34" charset="0"/>
                        </a:rPr>
                        <a:t>$1000/$500</a:t>
                      </a:r>
                      <a:endParaRPr lang="en-US" sz="1200" b="0" dirty="0">
                        <a:solidFill>
                          <a:srgbClr val="FF0000"/>
                        </a:solidFill>
                        <a:latin typeface="Century Gothic" panose="020B0502020202020204" pitchFamily="34" charset="0"/>
                      </a:endParaRPr>
                    </a:p>
                    <a:p>
                      <a:pPr algn="ctr"/>
                      <a:r>
                        <a:rPr lang="en-US" sz="900" b="0" dirty="0">
                          <a:solidFill>
                            <a:srgbClr val="FF0000"/>
                          </a:solidFill>
                          <a:latin typeface="Century Gothic" panose="020B0502020202020204" pitchFamily="34" charset="0"/>
                        </a:rPr>
                        <a:t>(8 available)</a:t>
                      </a:r>
                    </a:p>
                  </a:txBody>
                  <a:tcPr>
                    <a:noFill/>
                  </a:tcPr>
                </a:tc>
                <a:extLst>
                  <a:ext uri="{0D108BD9-81ED-4DB2-BD59-A6C34878D82A}">
                    <a16:rowId xmlns:a16="http://schemas.microsoft.com/office/drawing/2014/main" val="10000"/>
                  </a:ext>
                </a:extLst>
              </a:tr>
            </a:tbl>
          </a:graphicData>
        </a:graphic>
      </p:graphicFrame>
      <p:pic>
        <p:nvPicPr>
          <p:cNvPr id="15" name="Picture 14">
            <a:extLst>
              <a:ext uri="{FF2B5EF4-FFF2-40B4-BE49-F238E27FC236}">
                <a16:creationId xmlns:a16="http://schemas.microsoft.com/office/drawing/2014/main" id="{2666133B-F668-4E57-AE05-17F6A4C16906}"/>
              </a:ext>
            </a:extLst>
          </p:cNvPr>
          <p:cNvPicPr>
            <a:picLocks noChangeAspect="1"/>
          </p:cNvPicPr>
          <p:nvPr/>
        </p:nvPicPr>
        <p:blipFill>
          <a:blip r:embed="rId3"/>
          <a:stretch>
            <a:fillRect/>
          </a:stretch>
        </p:blipFill>
        <p:spPr>
          <a:xfrm>
            <a:off x="0" y="5761668"/>
            <a:ext cx="9144000" cy="1096332"/>
          </a:xfrm>
          <a:prstGeom prst="rect">
            <a:avLst/>
          </a:prstGeom>
        </p:spPr>
      </p:pic>
      <p:sp>
        <p:nvSpPr>
          <p:cNvPr id="17" name="TextBox 16">
            <a:extLst>
              <a:ext uri="{FF2B5EF4-FFF2-40B4-BE49-F238E27FC236}">
                <a16:creationId xmlns:a16="http://schemas.microsoft.com/office/drawing/2014/main" id="{B420884A-6489-42B8-BFC2-746DD2F74A4A}"/>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2778364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FC53DA-8A35-42D1-BF31-B71ED6798C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552601651"/>
              </p:ext>
            </p:extLst>
          </p:nvPr>
        </p:nvGraphicFramePr>
        <p:xfrm>
          <a:off x="381000" y="2743200"/>
          <a:ext cx="8766136" cy="2866087"/>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104349">
                  <a:extLst>
                    <a:ext uri="{9D8B030D-6E8A-4147-A177-3AD203B41FA5}">
                      <a16:colId xmlns:a16="http://schemas.microsoft.com/office/drawing/2014/main" val="2120337208"/>
                    </a:ext>
                  </a:extLst>
                </a:gridCol>
                <a:gridCol w="1328203">
                  <a:extLst>
                    <a:ext uri="{9D8B030D-6E8A-4147-A177-3AD203B41FA5}">
                      <a16:colId xmlns:a16="http://schemas.microsoft.com/office/drawing/2014/main" val="20002"/>
                    </a:ext>
                  </a:extLst>
                </a:gridCol>
                <a:gridCol w="1328203">
                  <a:extLst>
                    <a:ext uri="{9D8B030D-6E8A-4147-A177-3AD203B41FA5}">
                      <a16:colId xmlns:a16="http://schemas.microsoft.com/office/drawing/2014/main" val="20003"/>
                    </a:ext>
                  </a:extLst>
                </a:gridCol>
                <a:gridCol w="1195381">
                  <a:extLst>
                    <a:ext uri="{9D8B030D-6E8A-4147-A177-3AD203B41FA5}">
                      <a16:colId xmlns:a16="http://schemas.microsoft.com/office/drawing/2014/main" val="2848198306"/>
                    </a:ext>
                  </a:extLst>
                </a:gridCol>
              </a:tblGrid>
              <a:tr h="414876">
                <a:tc>
                  <a:txBody>
                    <a:bodyPr/>
                    <a:lstStyle/>
                    <a:p>
                      <a:pPr algn="r"/>
                      <a:r>
                        <a:rPr lang="en-US" sz="1000" b="0" dirty="0">
                          <a:solidFill>
                            <a:schemeClr val="tx2">
                              <a:lumMod val="75000"/>
                            </a:schemeClr>
                          </a:solidFill>
                          <a:latin typeface="Century Gothic" panose="020B0502020202020204" pitchFamily="34" charset="0"/>
                          <a:cs typeface="Arial" panose="020B0604020202020204" pitchFamily="34" charset="0"/>
                        </a:rPr>
                        <a:t>Player Foursomes/tickets</a:t>
                      </a:r>
                      <a:endParaRPr lang="en-US" sz="1000" b="0" dirty="0">
                        <a:solidFill>
                          <a:schemeClr val="tx2">
                            <a:lumMod val="75000"/>
                          </a:schemeClr>
                        </a:solidFill>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chemeClr val="tx2">
                              <a:lumMod val="75000"/>
                            </a:schemeClr>
                          </a:solidFill>
                          <a:latin typeface="Century Gothic" panose="020B0502020202020204" pitchFamily="34" charset="0"/>
                        </a:rPr>
                        <a:t>Three Foursomes</a:t>
                      </a:r>
                      <a:endParaRPr lang="en-US" sz="800" b="0" dirty="0">
                        <a:solidFill>
                          <a:srgbClr val="FF0000"/>
                        </a:solidFill>
                        <a:latin typeface="Century Gothic" panose="020B0502020202020204" pitchFamily="34" charset="0"/>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0" dirty="0">
                          <a:solidFill>
                            <a:schemeClr val="tx2">
                              <a:lumMod val="75000"/>
                            </a:schemeClr>
                          </a:solidFill>
                          <a:latin typeface="Century Gothic" panose="020B0502020202020204" pitchFamily="34" charset="0"/>
                        </a:rPr>
                        <a:t>Two Foursomes</a:t>
                      </a:r>
                      <a:endParaRPr lang="en-US" sz="800" b="0" dirty="0">
                        <a:solidFill>
                          <a:srgbClr val="FF0000"/>
                        </a:solidFill>
                        <a:latin typeface="Century Gothic" panose="020B0502020202020204" pitchFamily="34" charset="0"/>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2">
                              <a:lumMod val="75000"/>
                            </a:schemeClr>
                          </a:solidFill>
                          <a:latin typeface="Century Gothic" panose="020B0502020202020204" pitchFamily="34" charset="0"/>
                        </a:rPr>
                        <a:t> </a:t>
                      </a:r>
                      <a:r>
                        <a:rPr lang="en-US" sz="800" b="0" dirty="0">
                          <a:solidFill>
                            <a:schemeClr val="tx2">
                              <a:lumMod val="75000"/>
                            </a:schemeClr>
                          </a:solidFill>
                          <a:latin typeface="Century Gothic" panose="020B0502020202020204" pitchFamily="34" charset="0"/>
                        </a:rPr>
                        <a:t>One Foursome</a:t>
                      </a:r>
                      <a:endParaRPr lang="en-US" sz="800" b="0" dirty="0">
                        <a:solidFill>
                          <a:srgbClr val="FF0000"/>
                        </a:solidFill>
                        <a:latin typeface="Century Gothic" panose="020B0502020202020204" pitchFamily="34" charset="0"/>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2">
                              <a:lumMod val="75000"/>
                            </a:schemeClr>
                          </a:solidFill>
                          <a:latin typeface="Arial Unicode MS"/>
                        </a:rPr>
                        <a:t> </a:t>
                      </a:r>
                      <a:r>
                        <a:rPr lang="en-US" sz="800" b="0" dirty="0">
                          <a:solidFill>
                            <a:schemeClr val="tx2">
                              <a:lumMod val="75000"/>
                            </a:schemeClr>
                          </a:solidFill>
                          <a:latin typeface="Century Gothic" panose="020B0502020202020204" pitchFamily="34" charset="0"/>
                        </a:rPr>
                        <a:t>Two Player Tickets</a:t>
                      </a:r>
                      <a:endParaRPr lang="en-US" sz="800" b="0" dirty="0">
                        <a:solidFill>
                          <a:srgbClr val="FF0000"/>
                        </a:solidFill>
                        <a:latin typeface="Century Gothic" panose="020B0502020202020204" pitchFamily="34" charset="0"/>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2355537895"/>
                  </a:ext>
                </a:extLst>
              </a:tr>
              <a:tr h="358953">
                <a:tc>
                  <a:txBody>
                    <a:bodyPr/>
                    <a:lstStyle/>
                    <a:p>
                      <a:pPr algn="r"/>
                      <a:r>
                        <a:rPr lang="en-US" sz="1000" b="0" dirty="0">
                          <a:solidFill>
                            <a:schemeClr val="tx2">
                              <a:lumMod val="75000"/>
                            </a:schemeClr>
                          </a:solidFill>
                          <a:latin typeface="Century Gothic" panose="020B0502020202020204" pitchFamily="34" charset="0"/>
                        </a:rPr>
                        <a:t>Logo on Player Gift Bag</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algn="ct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2464812045"/>
                  </a:ext>
                </a:extLst>
              </a:tr>
              <a:tr h="414876">
                <a:tc>
                  <a:txBody>
                    <a:bodyPr/>
                    <a:lstStyle/>
                    <a:p>
                      <a:pPr algn="r"/>
                      <a:r>
                        <a:rPr lang="en-US" sz="1000" b="0" dirty="0">
                          <a:solidFill>
                            <a:schemeClr val="tx2">
                              <a:lumMod val="75000"/>
                            </a:schemeClr>
                          </a:solidFill>
                          <a:latin typeface="Century Gothic" panose="020B0502020202020204" pitchFamily="34" charset="0"/>
                        </a:rPr>
                        <a:t>Opportunity to provide branded merchandise/Gift for Players</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algn="ct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2560786204"/>
                  </a:ext>
                </a:extLst>
              </a:tr>
              <a:tr h="255308">
                <a:tc>
                  <a:txBody>
                    <a:bodyPr/>
                    <a:lstStyle/>
                    <a:p>
                      <a:pPr algn="r"/>
                      <a:r>
                        <a:rPr lang="en-US" sz="1000" b="0" dirty="0">
                          <a:solidFill>
                            <a:schemeClr val="tx2">
                              <a:lumMod val="75000"/>
                            </a:schemeClr>
                          </a:solidFill>
                          <a:latin typeface="Century Gothic" panose="020B0502020202020204" pitchFamily="34" charset="0"/>
                          <a:cs typeface="Arial" panose="020B0604020202020204" pitchFamily="34" charset="0"/>
                        </a:rPr>
                        <a:t>Sole Sponsor on all Hole Flags</a:t>
                      </a:r>
                      <a:endParaRPr lang="en-US" sz="1000" b="0" dirty="0">
                        <a:solidFill>
                          <a:schemeClr val="tx2">
                            <a:lumMod val="75000"/>
                          </a:schemeClr>
                        </a:solidFill>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3682720316"/>
                  </a:ext>
                </a:extLst>
              </a:tr>
              <a:tr h="414876">
                <a:tc>
                  <a:txBody>
                    <a:bodyPr/>
                    <a:lstStyle/>
                    <a:p>
                      <a:pPr algn="r"/>
                      <a:r>
                        <a:rPr lang="en-US" sz="1000" b="0" dirty="0">
                          <a:solidFill>
                            <a:schemeClr val="tx2">
                              <a:lumMod val="75000"/>
                            </a:schemeClr>
                          </a:solidFill>
                          <a:latin typeface="Century Gothic" panose="020B0502020202020204" pitchFamily="34" charset="0"/>
                          <a:cs typeface="Arial" panose="020B0604020202020204" pitchFamily="34" charset="0"/>
                        </a:rPr>
                        <a:t>Company Logo on Hole, Tee and Drinks Cart Signs</a:t>
                      </a:r>
                    </a:p>
                  </a:txBody>
                  <a:tcPr>
                    <a:noFill/>
                  </a:tcPr>
                </a:tc>
                <a:tc>
                  <a:txBody>
                    <a:bodyPr/>
                    <a:lstStyle/>
                    <a:p>
                      <a:pPr algn="ctr"/>
                      <a:r>
                        <a:rPr lang="en-US" sz="1000" dirty="0">
                          <a:solidFill>
                            <a:srgbClr val="FF0000"/>
                          </a:solidFill>
                          <a:latin typeface="Arial Unicode MS"/>
                          <a:ea typeface="Arial Unicode MS"/>
                          <a:cs typeface="Arial Unicode M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All Signs</a:t>
                      </a:r>
                      <a:endParaRPr lang="en-US" sz="1000" dirty="0">
                        <a:solidFill>
                          <a:schemeClr val="tx2">
                            <a:lumMod val="75000"/>
                          </a:schemeClr>
                        </a:solidFill>
                        <a:latin typeface="Century Gothic" panose="020B0502020202020204" pitchFamily="34" charset="0"/>
                      </a:endParaRPr>
                    </a:p>
                    <a:p>
                      <a:pPr algn="ctr"/>
                      <a:endParaRPr lang="en-US" sz="1000" dirty="0">
                        <a:solidFill>
                          <a:srgbClr val="FF0000"/>
                        </a:solidFill>
                        <a:latin typeface="Arial Unicode MS"/>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2 Tee Signs</a:t>
                      </a: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1 Tee Sign</a:t>
                      </a:r>
                      <a:endParaRPr lang="en-US" sz="1000" dirty="0">
                        <a:solidFill>
                          <a:schemeClr val="tx2">
                            <a:lumMod val="75000"/>
                          </a:schemeClr>
                        </a:solidFill>
                        <a:latin typeface="Century Gothic" panose="020B0502020202020204" pitchFamily="34" charset="0"/>
                      </a:endParaRPr>
                    </a:p>
                    <a:p>
                      <a:pPr algn="ct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p>
                      <a:pPr algn="ct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10000"/>
                  </a:ext>
                </a:extLst>
              </a:tr>
              <a:tr h="255308">
                <a:tc>
                  <a:txBody>
                    <a:bodyPr/>
                    <a:lstStyle/>
                    <a:p>
                      <a:pPr algn="r"/>
                      <a:r>
                        <a:rPr lang="en-US" sz="1000" baseline="0" dirty="0">
                          <a:solidFill>
                            <a:schemeClr val="tx2">
                              <a:lumMod val="75000"/>
                            </a:schemeClr>
                          </a:solidFill>
                          <a:latin typeface="Century Gothic" panose="020B0502020202020204" pitchFamily="34" charset="0"/>
                        </a:rPr>
                        <a:t>Tent / Table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10004"/>
                  </a:ext>
                </a:extLst>
              </a:tr>
              <a:tr h="640986">
                <a:tc>
                  <a:txBody>
                    <a:bodyPr/>
                    <a:lstStyle/>
                    <a:p>
                      <a:pPr algn="r"/>
                      <a:r>
                        <a:rPr lang="en-US" sz="1000" dirty="0">
                          <a:solidFill>
                            <a:schemeClr val="tx2">
                              <a:lumMod val="75000"/>
                            </a:schemeClr>
                          </a:solidFill>
                          <a:latin typeface="Century Gothic" panose="020B0502020202020204" pitchFamily="34" charset="0"/>
                          <a:cs typeface="Arial" panose="020B0604020202020204" pitchFamily="34" charset="0"/>
                        </a:rPr>
                        <a:t>Advertisement in Tournament Program</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Double Page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Full Page</a:t>
                      </a:r>
                      <a:endParaRPr lang="en-US" sz="800" dirty="0">
                        <a:solidFill>
                          <a:schemeClr val="tx2">
                            <a:lumMod val="75000"/>
                          </a:schemeClr>
                        </a:solidFill>
                        <a:latin typeface="Arial Unicode MS"/>
                        <a:ea typeface="Arial Unicode MS"/>
                        <a:cs typeface="Arial Unicode MS"/>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Half Page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Quarter Page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ea typeface="Arial Unicode MS"/>
                          <a:cs typeface="Arial Unicode MS"/>
                        </a:rPr>
                        <a:t>Logo on Back Page</a:t>
                      </a:r>
                    </a:p>
                  </a:txBody>
                  <a:tcPr>
                    <a:noFill/>
                  </a:tcPr>
                </a:tc>
                <a:extLst>
                  <a:ext uri="{0D108BD9-81ED-4DB2-BD59-A6C34878D82A}">
                    <a16:rowId xmlns:a16="http://schemas.microsoft.com/office/drawing/2014/main" val="3130412061"/>
                  </a:ext>
                </a:extLst>
              </a:tr>
            </a:tbl>
          </a:graphicData>
        </a:graphic>
      </p:graphicFrame>
      <p:sp>
        <p:nvSpPr>
          <p:cNvPr id="2" name="TextBox 1">
            <a:extLst>
              <a:ext uri="{FF2B5EF4-FFF2-40B4-BE49-F238E27FC236}">
                <a16:creationId xmlns:a16="http://schemas.microsoft.com/office/drawing/2014/main" id="{0EF7BC34-B017-4AF0-8439-950963599B59}"/>
              </a:ext>
            </a:extLst>
          </p:cNvPr>
          <p:cNvSpPr txBox="1"/>
          <p:nvPr/>
        </p:nvSpPr>
        <p:spPr>
          <a:xfrm>
            <a:off x="152400" y="1981200"/>
            <a:ext cx="2600392" cy="369332"/>
          </a:xfrm>
          <a:prstGeom prst="rect">
            <a:avLst/>
          </a:prstGeom>
          <a:noFill/>
        </p:spPr>
        <p:txBody>
          <a:bodyPr wrap="none" rtlCol="0">
            <a:spAutoFit/>
          </a:bodyPr>
          <a:lstStyle/>
          <a:p>
            <a:r>
              <a:rPr lang="en-US" b="1" dirty="0">
                <a:solidFill>
                  <a:schemeClr val="accent1">
                    <a:lumMod val="50000"/>
                  </a:schemeClr>
                </a:solidFill>
                <a:latin typeface="Century Gothic" panose="020B0502020202020204" pitchFamily="34" charset="0"/>
              </a:rPr>
              <a:t>On-Course Activation</a:t>
            </a:r>
          </a:p>
        </p:txBody>
      </p:sp>
      <p:pic>
        <p:nvPicPr>
          <p:cNvPr id="25" name="Picture 24">
            <a:extLst>
              <a:ext uri="{FF2B5EF4-FFF2-40B4-BE49-F238E27FC236}">
                <a16:creationId xmlns:a16="http://schemas.microsoft.com/office/drawing/2014/main" id="{9AF8DD4A-0D39-46BE-92C8-282727596155}"/>
              </a:ext>
            </a:extLst>
          </p:cNvPr>
          <p:cNvPicPr>
            <a:picLocks noChangeAspect="1"/>
          </p:cNvPicPr>
          <p:nvPr/>
        </p:nvPicPr>
        <p:blipFill>
          <a:blip r:embed="rId3"/>
          <a:stretch>
            <a:fillRect/>
          </a:stretch>
        </p:blipFill>
        <p:spPr>
          <a:xfrm>
            <a:off x="0" y="5761668"/>
            <a:ext cx="9144000" cy="1096332"/>
          </a:xfrm>
          <a:prstGeom prst="rect">
            <a:avLst/>
          </a:prstGeom>
        </p:spPr>
      </p:pic>
      <p:sp>
        <p:nvSpPr>
          <p:cNvPr id="20" name="TextBox 19">
            <a:extLst>
              <a:ext uri="{FF2B5EF4-FFF2-40B4-BE49-F238E27FC236}">
                <a16:creationId xmlns:a16="http://schemas.microsoft.com/office/drawing/2014/main" id="{4BD54695-2B55-4744-9335-87DF430E35D5}"/>
              </a:ext>
            </a:extLst>
          </p:cNvPr>
          <p:cNvSpPr txBox="1"/>
          <p:nvPr/>
        </p:nvSpPr>
        <p:spPr>
          <a:xfrm>
            <a:off x="-76200" y="-19685"/>
            <a:ext cx="3552501" cy="400110"/>
          </a:xfrm>
          <a:prstGeom prst="rect">
            <a:avLst/>
          </a:prstGeom>
          <a:noFill/>
        </p:spPr>
        <p:txBody>
          <a:bodyPr wrap="square" rtlCol="0">
            <a:spAutoFit/>
          </a:bodyPr>
          <a:lstStyle/>
          <a:p>
            <a:pPr algn="ctr"/>
            <a:r>
              <a:rPr lang="en-US" sz="2000" b="1" dirty="0">
                <a:solidFill>
                  <a:srgbClr val="FF0000"/>
                </a:solidFill>
                <a:latin typeface="Century Gothic" panose="020B0502020202020204" pitchFamily="34" charset="0"/>
                <a:cs typeface="Aharoni" panose="02010803020104030203" pitchFamily="2" charset="-79"/>
              </a:rPr>
              <a:t>Compare Sponsor Benefits</a:t>
            </a:r>
          </a:p>
        </p:txBody>
      </p:sp>
      <p:sp>
        <p:nvSpPr>
          <p:cNvPr id="22" name="TextBox 21">
            <a:extLst>
              <a:ext uri="{FF2B5EF4-FFF2-40B4-BE49-F238E27FC236}">
                <a16:creationId xmlns:a16="http://schemas.microsoft.com/office/drawing/2014/main" id="{09596C7E-689F-4B08-8F88-50FA504A5F52}"/>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graphicFrame>
        <p:nvGraphicFramePr>
          <p:cNvPr id="19" name="Table 18">
            <a:extLst>
              <a:ext uri="{FF2B5EF4-FFF2-40B4-BE49-F238E27FC236}">
                <a16:creationId xmlns:a16="http://schemas.microsoft.com/office/drawing/2014/main" id="{4C106AC5-619C-495C-81BD-6380848F1D95}"/>
              </a:ext>
            </a:extLst>
          </p:cNvPr>
          <p:cNvGraphicFramePr>
            <a:graphicFrameLocks noGrp="1"/>
          </p:cNvGraphicFramePr>
          <p:nvPr>
            <p:extLst>
              <p:ext uri="{D42A27DB-BD31-4B8C-83A1-F6EECF244321}">
                <p14:modId xmlns:p14="http://schemas.microsoft.com/office/powerpoint/2010/main" val="476955979"/>
              </p:ext>
            </p:extLst>
          </p:nvPr>
        </p:nvGraphicFramePr>
        <p:xfrm>
          <a:off x="2743200" y="1981200"/>
          <a:ext cx="6400800" cy="716280"/>
        </p:xfrm>
        <a:graphic>
          <a:graphicData uri="http://schemas.openxmlformats.org/drawingml/2006/table">
            <a:tbl>
              <a:tblPr firstRow="1" bandRow="1">
                <a:tableStyleId>{5C22544A-7EE6-4342-B048-85BDC9FD1C3A}</a:tableStyleId>
              </a:tblPr>
              <a:tblGrid>
                <a:gridCol w="1360000">
                  <a:extLst>
                    <a:ext uri="{9D8B030D-6E8A-4147-A177-3AD203B41FA5}">
                      <a16:colId xmlns:a16="http://schemas.microsoft.com/office/drawing/2014/main" val="20000"/>
                    </a:ext>
                  </a:extLst>
                </a:gridCol>
                <a:gridCol w="1433963">
                  <a:extLst>
                    <a:ext uri="{9D8B030D-6E8A-4147-A177-3AD203B41FA5}">
                      <a16:colId xmlns:a16="http://schemas.microsoft.com/office/drawing/2014/main" val="930433221"/>
                    </a:ext>
                  </a:extLst>
                </a:gridCol>
                <a:gridCol w="1086437">
                  <a:extLst>
                    <a:ext uri="{9D8B030D-6E8A-4147-A177-3AD203B41FA5}">
                      <a16:colId xmlns:a16="http://schemas.microsoft.com/office/drawing/2014/main" val="20001"/>
                    </a:ext>
                  </a:extLst>
                </a:gridCol>
                <a:gridCol w="1260200">
                  <a:extLst>
                    <a:ext uri="{9D8B030D-6E8A-4147-A177-3AD203B41FA5}">
                      <a16:colId xmlns:a16="http://schemas.microsoft.com/office/drawing/2014/main" val="20002"/>
                    </a:ext>
                  </a:extLst>
                </a:gridCol>
                <a:gridCol w="1260200">
                  <a:extLst>
                    <a:ext uri="{9D8B030D-6E8A-4147-A177-3AD203B41FA5}">
                      <a16:colId xmlns:a16="http://schemas.microsoft.com/office/drawing/2014/main" val="4216580927"/>
                    </a:ext>
                  </a:extLst>
                </a:gridCol>
              </a:tblGrid>
              <a:tr h="370840">
                <a:tc>
                  <a:txBody>
                    <a:bodyPr/>
                    <a:lstStyle/>
                    <a:p>
                      <a:pPr algn="ctr"/>
                      <a:r>
                        <a:rPr lang="en-US" dirty="0">
                          <a:solidFill>
                            <a:schemeClr val="tx2">
                              <a:lumMod val="75000"/>
                            </a:schemeClr>
                          </a:solidFill>
                          <a:latin typeface="Century Gothic" panose="020B0502020202020204" pitchFamily="34" charset="0"/>
                        </a:rPr>
                        <a:t>Presenting</a:t>
                      </a:r>
                      <a:br>
                        <a:rPr lang="en-US"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$15,000</a:t>
                      </a:r>
                      <a:br>
                        <a:rPr lang="en-US" sz="1200" b="0" dirty="0">
                          <a:solidFill>
                            <a:srgbClr val="FF0000"/>
                          </a:solidFill>
                          <a:latin typeface="Century Gothic" panose="020B0502020202020204" pitchFamily="34" charset="0"/>
                        </a:rPr>
                      </a:br>
                      <a:r>
                        <a:rPr lang="en-US" sz="900" b="0" dirty="0">
                          <a:solidFill>
                            <a:srgbClr val="FF0000"/>
                          </a:solidFill>
                          <a:latin typeface="Century Gothic" panose="020B0502020202020204" pitchFamily="34" charset="0"/>
                        </a:rPr>
                        <a:t>(1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Albatross</a:t>
                      </a:r>
                      <a:br>
                        <a:rPr lang="en-US" sz="1800"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$7,500</a:t>
                      </a:r>
                    </a:p>
                    <a:p>
                      <a:pPr algn="ctr"/>
                      <a:r>
                        <a:rPr lang="en-US" sz="900" b="0" dirty="0">
                          <a:solidFill>
                            <a:srgbClr val="FF0000"/>
                          </a:solidFill>
                          <a:latin typeface="Century Gothic" panose="020B0502020202020204" pitchFamily="34" charset="0"/>
                        </a:rPr>
                        <a:t>(1 available)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75000"/>
                            </a:schemeClr>
                          </a:solidFill>
                          <a:latin typeface="Century Gothic" panose="020B0502020202020204" pitchFamily="34" charset="0"/>
                        </a:rPr>
                        <a:t>Eagle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$2,500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(4 available)</a:t>
                      </a:r>
                    </a:p>
                  </a:txBody>
                  <a:tcPr>
                    <a:noFill/>
                  </a:tcPr>
                </a:tc>
                <a:tc>
                  <a:txBody>
                    <a:bodyPr/>
                    <a:lstStyle/>
                    <a:p>
                      <a:pPr algn="ctr"/>
                      <a:r>
                        <a:rPr lang="en-US" dirty="0">
                          <a:solidFill>
                            <a:schemeClr val="tx2">
                              <a:lumMod val="75000"/>
                            </a:schemeClr>
                          </a:solidFill>
                          <a:latin typeface="Century Gothic" panose="020B0502020202020204" pitchFamily="34" charset="0"/>
                        </a:rPr>
                        <a:t>Birdie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$1,500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(6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Tee/Hole</a:t>
                      </a:r>
                    </a:p>
                    <a:p>
                      <a:pPr algn="ctr"/>
                      <a:r>
                        <a:rPr lang="en-US" sz="1400" dirty="0">
                          <a:solidFill>
                            <a:schemeClr val="tx2">
                              <a:lumMod val="75000"/>
                            </a:schemeClr>
                          </a:solidFill>
                          <a:latin typeface="Century Gothic" panose="020B0502020202020204" pitchFamily="34" charset="0"/>
                        </a:rPr>
                        <a:t>$1000/$500</a:t>
                      </a:r>
                      <a:endParaRPr lang="en-US" sz="1200" b="0" dirty="0">
                        <a:solidFill>
                          <a:srgbClr val="FF0000"/>
                        </a:solidFill>
                        <a:latin typeface="Century Gothic" panose="020B0502020202020204" pitchFamily="34" charset="0"/>
                      </a:endParaRPr>
                    </a:p>
                    <a:p>
                      <a:pPr algn="ctr"/>
                      <a:r>
                        <a:rPr lang="en-US" sz="900" b="0" dirty="0">
                          <a:solidFill>
                            <a:srgbClr val="FF0000"/>
                          </a:solidFill>
                          <a:latin typeface="Century Gothic" panose="020B0502020202020204" pitchFamily="34" charset="0"/>
                        </a:rPr>
                        <a:t>(8 available)</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08753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81CAECF-224F-43F3-96A1-1B713C6D48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946757719"/>
              </p:ext>
            </p:extLst>
          </p:nvPr>
        </p:nvGraphicFramePr>
        <p:xfrm>
          <a:off x="533400" y="2841813"/>
          <a:ext cx="8610598" cy="2415987"/>
        </p:xfrm>
        <a:graphic>
          <a:graphicData uri="http://schemas.openxmlformats.org/drawingml/2006/table">
            <a:tbl>
              <a:tblPr firstRow="1" bandRow="1">
                <a:tableStyleId>{5C22544A-7EE6-4342-B048-85BDC9FD1C3A}</a:tableStyleId>
              </a:tblPr>
              <a:tblGrid>
                <a:gridCol w="2262909">
                  <a:extLst>
                    <a:ext uri="{9D8B030D-6E8A-4147-A177-3AD203B41FA5}">
                      <a16:colId xmlns:a16="http://schemas.microsoft.com/office/drawing/2014/main" val="20000"/>
                    </a:ext>
                  </a:extLst>
                </a:gridCol>
                <a:gridCol w="1259609">
                  <a:extLst>
                    <a:ext uri="{9D8B030D-6E8A-4147-A177-3AD203B41FA5}">
                      <a16:colId xmlns:a16="http://schemas.microsoft.com/office/drawing/2014/main" val="20001"/>
                    </a:ext>
                  </a:extLst>
                </a:gridCol>
                <a:gridCol w="1304636">
                  <a:extLst>
                    <a:ext uri="{9D8B030D-6E8A-4147-A177-3AD203B41FA5}">
                      <a16:colId xmlns:a16="http://schemas.microsoft.com/office/drawing/2014/main" val="1792304361"/>
                    </a:ext>
                  </a:extLst>
                </a:gridCol>
                <a:gridCol w="1304636">
                  <a:extLst>
                    <a:ext uri="{9D8B030D-6E8A-4147-A177-3AD203B41FA5}">
                      <a16:colId xmlns:a16="http://schemas.microsoft.com/office/drawing/2014/main" val="20002"/>
                    </a:ext>
                  </a:extLst>
                </a:gridCol>
                <a:gridCol w="1304636">
                  <a:extLst>
                    <a:ext uri="{9D8B030D-6E8A-4147-A177-3AD203B41FA5}">
                      <a16:colId xmlns:a16="http://schemas.microsoft.com/office/drawing/2014/main" val="20003"/>
                    </a:ext>
                  </a:extLst>
                </a:gridCol>
                <a:gridCol w="1174172">
                  <a:extLst>
                    <a:ext uri="{9D8B030D-6E8A-4147-A177-3AD203B41FA5}">
                      <a16:colId xmlns:a16="http://schemas.microsoft.com/office/drawing/2014/main" val="2848198306"/>
                    </a:ext>
                  </a:extLst>
                </a:gridCol>
              </a:tblGrid>
              <a:tr h="182880">
                <a:tc>
                  <a:txBody>
                    <a:bodyPr/>
                    <a:lstStyle/>
                    <a:p>
                      <a:pPr algn="r"/>
                      <a:r>
                        <a:rPr lang="en-US" sz="1000" b="0" dirty="0">
                          <a:solidFill>
                            <a:schemeClr val="tx2">
                              <a:lumMod val="75000"/>
                            </a:schemeClr>
                          </a:solidFill>
                          <a:latin typeface="Century Gothic" panose="020B0502020202020204" pitchFamily="34" charset="0"/>
                        </a:rPr>
                        <a:t>Opportunity to address the audience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847142262"/>
                  </a:ext>
                </a:extLst>
              </a:tr>
              <a:tr h="426720">
                <a:tc>
                  <a:txBody>
                    <a:bodyPr/>
                    <a:lstStyle/>
                    <a:p>
                      <a:pPr algn="r"/>
                      <a:r>
                        <a:rPr lang="en-US" sz="1000" b="0" dirty="0">
                          <a:solidFill>
                            <a:schemeClr val="tx2">
                              <a:lumMod val="75000"/>
                            </a:schemeClr>
                          </a:solidFill>
                          <a:latin typeface="Century Gothic" panose="020B0502020202020204" pitchFamily="34" charset="0"/>
                        </a:rPr>
                        <a:t>Tickets to Awards Dinner</a:t>
                      </a:r>
                      <a:endParaRPr lang="en-US" sz="1000" b="0" baseline="0" dirty="0">
                        <a:solidFill>
                          <a:schemeClr val="tx2">
                            <a:lumMod val="75000"/>
                          </a:schemeClr>
                        </a:solidFill>
                        <a:latin typeface="Century Gothic" panose="020B0502020202020204" pitchFamily="34" charset="0"/>
                      </a:endParaRPr>
                    </a:p>
                    <a:p>
                      <a:pPr algn="r"/>
                      <a:endParaRPr lang="en-US" sz="10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12</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8</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4</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2</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tx2">
                              <a:lumMod val="75000"/>
                            </a:schemeClr>
                          </a:solidFill>
                          <a:latin typeface="Century Gothic" panose="020B0502020202020204" pitchFamily="34" charset="0"/>
                        </a:rPr>
                        <a:t>2</a:t>
                      </a:r>
                    </a:p>
                  </a:txBody>
                  <a:tcPr>
                    <a:noFill/>
                  </a:tcPr>
                </a:tc>
                <a:extLst>
                  <a:ext uri="{0D108BD9-81ED-4DB2-BD59-A6C34878D82A}">
                    <a16:rowId xmlns:a16="http://schemas.microsoft.com/office/drawing/2014/main" val="10004"/>
                  </a:ext>
                </a:extLst>
              </a:tr>
              <a:tr h="5334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tx2">
                              <a:lumMod val="75000"/>
                            </a:schemeClr>
                          </a:solidFill>
                          <a:latin typeface="Century Gothic" panose="020B0502020202020204" pitchFamily="34" charset="0"/>
                          <a:cs typeface="Arial" panose="020B0604020202020204" pitchFamily="34" charset="0"/>
                        </a:rPr>
                        <a:t>Logo displayed on TV Screens during Registration &amp; Awards Dinner</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endParaRPr lang="en-US" sz="1050" dirty="0">
                        <a:solidFill>
                          <a:srgbClr val="FF0000"/>
                        </a:solidFill>
                        <a:latin typeface="Century Gothic" panose="020B0502020202020204" pitchFamily="34" charset="0"/>
                      </a:endParaRPr>
                    </a:p>
                    <a:p>
                      <a:pPr algn="ctr"/>
                      <a:r>
                        <a:rPr lang="en-US" sz="800" dirty="0">
                          <a:solidFill>
                            <a:schemeClr val="tx2">
                              <a:lumMod val="75000"/>
                            </a:schemeClr>
                          </a:solidFill>
                          <a:latin typeface="Century Gothic" panose="020B0502020202020204" pitchFamily="34" charset="0"/>
                        </a:rPr>
                        <a:t>Dedicated</a:t>
                      </a:r>
                      <a:r>
                        <a:rPr lang="en-US" sz="800" baseline="0" dirty="0">
                          <a:solidFill>
                            <a:schemeClr val="tx2">
                              <a:lumMod val="75000"/>
                            </a:schemeClr>
                          </a:solidFill>
                          <a:latin typeface="Century Gothic" panose="020B0502020202020204" pitchFamily="34" charset="0"/>
                        </a:rPr>
                        <a:t> Slide &amp; logo on all slides</a:t>
                      </a:r>
                      <a:endParaRPr lang="en-US" sz="8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endParaRPr lang="en-US" sz="1050" dirty="0">
                        <a:solidFill>
                          <a:srgbClr val="FF0000"/>
                        </a:solidFill>
                        <a:latin typeface="Century Gothic" panose="020B0502020202020204" pitchFamily="34" charset="0"/>
                      </a:endParaRPr>
                    </a:p>
                    <a:p>
                      <a:pPr algn="ctr"/>
                      <a:r>
                        <a:rPr lang="en-US" sz="800" dirty="0">
                          <a:solidFill>
                            <a:schemeClr val="tx2">
                              <a:lumMod val="75000"/>
                            </a:schemeClr>
                          </a:solidFill>
                          <a:latin typeface="Century Gothic" panose="020B0502020202020204" pitchFamily="34" charset="0"/>
                        </a:rPr>
                        <a:t>Dedicated</a:t>
                      </a:r>
                      <a:r>
                        <a:rPr lang="en-US" sz="800" baseline="0" dirty="0">
                          <a:solidFill>
                            <a:schemeClr val="tx2">
                              <a:lumMod val="75000"/>
                            </a:schemeClr>
                          </a:solidFill>
                          <a:latin typeface="Century Gothic" panose="020B0502020202020204" pitchFamily="34" charset="0"/>
                        </a:rPr>
                        <a:t> Slide</a:t>
                      </a:r>
                      <a:endParaRPr lang="en-US" sz="8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endParaRPr lang="en-US" sz="1050" dirty="0">
                        <a:solidFill>
                          <a:srgbClr val="FF0000"/>
                        </a:solidFill>
                        <a:latin typeface="Century Gothic" panose="020B0502020202020204" pitchFamily="34" charset="0"/>
                      </a:endParaRPr>
                    </a:p>
                    <a:p>
                      <a:pPr algn="ctr"/>
                      <a:r>
                        <a:rPr lang="en-US" sz="800" dirty="0">
                          <a:solidFill>
                            <a:schemeClr val="tx2">
                              <a:lumMod val="75000"/>
                            </a:schemeClr>
                          </a:solidFill>
                          <a:latin typeface="Century Gothic" panose="020B0502020202020204" pitchFamily="34" charset="0"/>
                        </a:rPr>
                        <a:t>Eagle Sponsors </a:t>
                      </a:r>
                      <a:r>
                        <a:rPr lang="en-US" sz="800" baseline="0" dirty="0">
                          <a:solidFill>
                            <a:schemeClr val="tx2">
                              <a:lumMod val="75000"/>
                            </a:schemeClr>
                          </a:solidFill>
                          <a:latin typeface="Century Gothic" panose="020B0502020202020204" pitchFamily="34" charset="0"/>
                        </a:rPr>
                        <a:t>Slide</a:t>
                      </a:r>
                      <a:endParaRPr lang="en-US" sz="8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endParaRPr lang="en-US" sz="1050" dirty="0">
                        <a:solidFill>
                          <a:srgbClr val="FF0000"/>
                        </a:solidFill>
                        <a:latin typeface="Century Gothic" panose="020B0502020202020204" pitchFamily="34" charset="0"/>
                      </a:endParaRPr>
                    </a:p>
                    <a:p>
                      <a:pPr algn="ctr"/>
                      <a:r>
                        <a:rPr lang="en-US" sz="800" dirty="0">
                          <a:solidFill>
                            <a:schemeClr val="tx2">
                              <a:lumMod val="75000"/>
                            </a:schemeClr>
                          </a:solidFill>
                          <a:latin typeface="Century Gothic" panose="020B0502020202020204" pitchFamily="34" charset="0"/>
                        </a:rPr>
                        <a:t>Birdie Sponsors </a:t>
                      </a:r>
                      <a:r>
                        <a:rPr lang="en-US" sz="800" baseline="0" dirty="0">
                          <a:solidFill>
                            <a:schemeClr val="tx2">
                              <a:lumMod val="75000"/>
                            </a:schemeClr>
                          </a:solidFill>
                          <a:latin typeface="Century Gothic" panose="020B0502020202020204" pitchFamily="34" charset="0"/>
                        </a:rPr>
                        <a:t>Slide</a:t>
                      </a:r>
                      <a:endParaRPr lang="en-US" sz="800" dirty="0">
                        <a:solidFill>
                          <a:schemeClr val="tx2">
                            <a:lumMod val="75000"/>
                          </a:schemeClr>
                        </a:solidFill>
                        <a:latin typeface="Century Gothic" panose="020B0502020202020204" pitchFamily="34" charset="0"/>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a:solidFill>
                            <a:srgbClr val="FF0000"/>
                          </a:solidFill>
                          <a:latin typeface="Arial Unicode MS"/>
                          <a:ea typeface="Arial Unicode MS"/>
                          <a:cs typeface="Arial Unicode MS"/>
                        </a:rPr>
                        <a:t>✔</a:t>
                      </a:r>
                      <a:endParaRPr lang="en-US" sz="1050" dirty="0">
                        <a:solidFill>
                          <a:srgbClr val="FF0000"/>
                        </a:solidFill>
                        <a:latin typeface="Century Gothic" panose="020B0502020202020204" pitchFamily="34" charset="0"/>
                      </a:endParaRPr>
                    </a:p>
                    <a:p>
                      <a:pPr algn="ctr"/>
                      <a:r>
                        <a:rPr lang="en-US" sz="800" dirty="0">
                          <a:solidFill>
                            <a:schemeClr val="tx2">
                              <a:lumMod val="75000"/>
                            </a:schemeClr>
                          </a:solidFill>
                          <a:latin typeface="Century Gothic" panose="020B0502020202020204" pitchFamily="34" charset="0"/>
                        </a:rPr>
                        <a:t>Hole/Tee </a:t>
                      </a:r>
                      <a:r>
                        <a:rPr lang="en-US" sz="800" baseline="0" dirty="0">
                          <a:solidFill>
                            <a:schemeClr val="tx2">
                              <a:lumMod val="75000"/>
                            </a:schemeClr>
                          </a:solidFill>
                          <a:latin typeface="Century Gothic" panose="020B0502020202020204" pitchFamily="34" charset="0"/>
                        </a:rPr>
                        <a:t>Slide</a:t>
                      </a:r>
                      <a:endParaRPr lang="en-US" sz="8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3130412061"/>
                  </a:ext>
                </a:extLst>
              </a:tr>
              <a:tr h="152400">
                <a:tc>
                  <a:txBody>
                    <a:bodyPr/>
                    <a:lstStyle/>
                    <a:p>
                      <a:pPr algn="r"/>
                      <a:r>
                        <a:rPr lang="en-US" sz="1000" dirty="0">
                          <a:solidFill>
                            <a:schemeClr val="tx2">
                              <a:lumMod val="75000"/>
                            </a:schemeClr>
                          </a:solidFill>
                          <a:latin typeface="Century Gothic" panose="020B0502020202020204" pitchFamily="34" charset="0"/>
                        </a:rPr>
                        <a:t>Company Logo on Tournament Banner</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algn="ctr"/>
                      <a:r>
                        <a:rPr lang="en-US" sz="800" dirty="0">
                          <a:solidFill>
                            <a:schemeClr val="tx2">
                              <a:lumMod val="75000"/>
                            </a:schemeClr>
                          </a:solidFill>
                          <a:latin typeface="Century Gothic" panose="020B0502020202020204" pitchFamily="34" charset="0"/>
                        </a:rPr>
                        <a:t>See Tee &amp; Hole detail sheets for additional benefits</a:t>
                      </a:r>
                    </a:p>
                  </a:txBody>
                  <a:tcPr>
                    <a:noFill/>
                  </a:tcPr>
                </a:tc>
                <a:extLst>
                  <a:ext uri="{0D108BD9-81ED-4DB2-BD59-A6C34878D82A}">
                    <a16:rowId xmlns:a16="http://schemas.microsoft.com/office/drawing/2014/main" val="1564418852"/>
                  </a:ext>
                </a:extLst>
              </a:tr>
              <a:tr h="587187">
                <a:tc>
                  <a:txBody>
                    <a:bodyPr/>
                    <a:lstStyle/>
                    <a:p>
                      <a:pPr algn="r"/>
                      <a:endParaRPr lang="en-US" sz="1000" dirty="0">
                        <a:solidFill>
                          <a:schemeClr val="tx2">
                            <a:lumMod val="75000"/>
                          </a:schemeClr>
                        </a:solidFill>
                        <a:latin typeface="Century Gothic" panose="020B0502020202020204" pitchFamily="34" charset="0"/>
                      </a:endParaRPr>
                    </a:p>
                    <a:p>
                      <a:pPr algn="r"/>
                      <a:r>
                        <a:rPr lang="en-US" sz="1000" dirty="0">
                          <a:solidFill>
                            <a:schemeClr val="tx2">
                              <a:lumMod val="75000"/>
                            </a:schemeClr>
                          </a:solidFill>
                          <a:latin typeface="Century Gothic" panose="020B0502020202020204" pitchFamily="34" charset="0"/>
                        </a:rPr>
                        <a:t>Company Pop Up Banner – Sponsor provided</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a:solidFill>
                            <a:srgbClr val="FF0000"/>
                          </a:solidFill>
                          <a:latin typeface="Arial Unicode MS"/>
                          <a:ea typeface="Arial Unicode MS"/>
                          <a:cs typeface="Arial Unicode MS"/>
                        </a:rPr>
                        <a:t>✔</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000" dirty="0">
                        <a:solidFill>
                          <a:srgbClr val="FF0000"/>
                        </a:solidFill>
                        <a:latin typeface="Arial Unicode MS"/>
                        <a:ea typeface="Arial Unicode MS"/>
                        <a:cs typeface="Arial Unicode MS"/>
                      </a:endParaRPr>
                    </a:p>
                  </a:txBody>
                  <a:tcPr>
                    <a:noFill/>
                  </a:tcPr>
                </a:tc>
                <a:tc>
                  <a:txBody>
                    <a:bodyPr/>
                    <a:lstStyle/>
                    <a:p>
                      <a:pPr algn="ctr"/>
                      <a:endParaRPr lang="en-US" sz="1000" dirty="0">
                        <a:solidFill>
                          <a:schemeClr val="tx2">
                            <a:lumMod val="75000"/>
                          </a:schemeClr>
                        </a:solidFill>
                        <a:latin typeface="Century Gothic" panose="020B0502020202020204" pitchFamily="34" charset="0"/>
                      </a:endParaRPr>
                    </a:p>
                  </a:txBody>
                  <a:tcPr>
                    <a:noFill/>
                  </a:tcPr>
                </a:tc>
                <a:tc>
                  <a:txBody>
                    <a:bodyPr/>
                    <a:lstStyle/>
                    <a:p>
                      <a:pPr algn="ctr"/>
                      <a:endParaRPr lang="en-US" sz="800" dirty="0">
                        <a:solidFill>
                          <a:schemeClr val="tx2">
                            <a:lumMod val="75000"/>
                          </a:schemeClr>
                        </a:solidFill>
                        <a:latin typeface="Century Gothic" panose="020B0502020202020204" pitchFamily="34" charset="0"/>
                      </a:endParaRPr>
                    </a:p>
                  </a:txBody>
                  <a:tcPr>
                    <a:noFill/>
                  </a:tcPr>
                </a:tc>
                <a:extLst>
                  <a:ext uri="{0D108BD9-81ED-4DB2-BD59-A6C34878D82A}">
                    <a16:rowId xmlns:a16="http://schemas.microsoft.com/office/drawing/2014/main" val="3558456583"/>
                  </a:ext>
                </a:extLst>
              </a:tr>
            </a:tbl>
          </a:graphicData>
        </a:graphic>
      </p:graphicFrame>
      <p:sp>
        <p:nvSpPr>
          <p:cNvPr id="2" name="TextBox 1">
            <a:extLst>
              <a:ext uri="{FF2B5EF4-FFF2-40B4-BE49-F238E27FC236}">
                <a16:creationId xmlns:a16="http://schemas.microsoft.com/office/drawing/2014/main" id="{0EF7BC34-B017-4AF0-8439-950963599B59}"/>
              </a:ext>
            </a:extLst>
          </p:cNvPr>
          <p:cNvSpPr txBox="1"/>
          <p:nvPr/>
        </p:nvSpPr>
        <p:spPr>
          <a:xfrm>
            <a:off x="152400" y="1981200"/>
            <a:ext cx="2582758" cy="369332"/>
          </a:xfrm>
          <a:prstGeom prst="rect">
            <a:avLst/>
          </a:prstGeom>
          <a:noFill/>
        </p:spPr>
        <p:txBody>
          <a:bodyPr wrap="none" rtlCol="0">
            <a:spAutoFit/>
          </a:bodyPr>
          <a:lstStyle/>
          <a:p>
            <a:r>
              <a:rPr lang="en-US" b="1" dirty="0">
                <a:solidFill>
                  <a:schemeClr val="accent1">
                    <a:lumMod val="50000"/>
                  </a:schemeClr>
                </a:solidFill>
                <a:latin typeface="Century Gothic" panose="020B0502020202020204" pitchFamily="34" charset="0"/>
              </a:rPr>
              <a:t>Clubhouse Activation</a:t>
            </a:r>
          </a:p>
        </p:txBody>
      </p:sp>
      <p:sp>
        <p:nvSpPr>
          <p:cNvPr id="23" name="TextBox 22">
            <a:extLst>
              <a:ext uri="{FF2B5EF4-FFF2-40B4-BE49-F238E27FC236}">
                <a16:creationId xmlns:a16="http://schemas.microsoft.com/office/drawing/2014/main" id="{D90143DA-44E3-4B8D-A448-42F5CC7574C0}"/>
              </a:ext>
            </a:extLst>
          </p:cNvPr>
          <p:cNvSpPr txBox="1"/>
          <p:nvPr/>
        </p:nvSpPr>
        <p:spPr>
          <a:xfrm>
            <a:off x="-76200" y="-19685"/>
            <a:ext cx="3552501" cy="400110"/>
          </a:xfrm>
          <a:prstGeom prst="rect">
            <a:avLst/>
          </a:prstGeom>
          <a:noFill/>
        </p:spPr>
        <p:txBody>
          <a:bodyPr wrap="square" rtlCol="0">
            <a:spAutoFit/>
          </a:bodyPr>
          <a:lstStyle/>
          <a:p>
            <a:pPr algn="ctr"/>
            <a:r>
              <a:rPr lang="en-US" sz="2000" b="1" dirty="0">
                <a:solidFill>
                  <a:srgbClr val="FF0000"/>
                </a:solidFill>
                <a:latin typeface="Century Gothic" panose="020B0502020202020204" pitchFamily="34" charset="0"/>
                <a:cs typeface="Aharoni" panose="02010803020104030203" pitchFamily="2" charset="-79"/>
              </a:rPr>
              <a:t>Compare Sponsor Benefits</a:t>
            </a:r>
          </a:p>
        </p:txBody>
      </p:sp>
      <p:pic>
        <p:nvPicPr>
          <p:cNvPr id="20" name="Picture 19">
            <a:extLst>
              <a:ext uri="{FF2B5EF4-FFF2-40B4-BE49-F238E27FC236}">
                <a16:creationId xmlns:a16="http://schemas.microsoft.com/office/drawing/2014/main" id="{7AE44CC6-BC61-40B4-8282-8A4DB6981F35}"/>
              </a:ext>
            </a:extLst>
          </p:cNvPr>
          <p:cNvPicPr>
            <a:picLocks noChangeAspect="1"/>
          </p:cNvPicPr>
          <p:nvPr/>
        </p:nvPicPr>
        <p:blipFill>
          <a:blip r:embed="rId3"/>
          <a:stretch>
            <a:fillRect/>
          </a:stretch>
        </p:blipFill>
        <p:spPr>
          <a:xfrm>
            <a:off x="0" y="5761668"/>
            <a:ext cx="9144000" cy="1096332"/>
          </a:xfrm>
          <a:prstGeom prst="rect">
            <a:avLst/>
          </a:prstGeom>
        </p:spPr>
      </p:pic>
      <p:sp>
        <p:nvSpPr>
          <p:cNvPr id="21" name="TextBox 20">
            <a:extLst>
              <a:ext uri="{FF2B5EF4-FFF2-40B4-BE49-F238E27FC236}">
                <a16:creationId xmlns:a16="http://schemas.microsoft.com/office/drawing/2014/main" id="{367CA28C-A811-4FB5-B19B-93CBE95F9124}"/>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graphicFrame>
        <p:nvGraphicFramePr>
          <p:cNvPr id="22" name="Table 21">
            <a:extLst>
              <a:ext uri="{FF2B5EF4-FFF2-40B4-BE49-F238E27FC236}">
                <a16:creationId xmlns:a16="http://schemas.microsoft.com/office/drawing/2014/main" id="{E894F399-D23B-4262-8EBA-05448325B6C6}"/>
              </a:ext>
            </a:extLst>
          </p:cNvPr>
          <p:cNvGraphicFramePr>
            <a:graphicFrameLocks noGrp="1"/>
          </p:cNvGraphicFramePr>
          <p:nvPr>
            <p:extLst>
              <p:ext uri="{D42A27DB-BD31-4B8C-83A1-F6EECF244321}">
                <p14:modId xmlns:p14="http://schemas.microsoft.com/office/powerpoint/2010/main" val="3833640087"/>
              </p:ext>
            </p:extLst>
          </p:nvPr>
        </p:nvGraphicFramePr>
        <p:xfrm>
          <a:off x="2743200" y="1981200"/>
          <a:ext cx="6400800" cy="716280"/>
        </p:xfrm>
        <a:graphic>
          <a:graphicData uri="http://schemas.openxmlformats.org/drawingml/2006/table">
            <a:tbl>
              <a:tblPr firstRow="1" bandRow="1">
                <a:tableStyleId>{5C22544A-7EE6-4342-B048-85BDC9FD1C3A}</a:tableStyleId>
              </a:tblPr>
              <a:tblGrid>
                <a:gridCol w="1360000">
                  <a:extLst>
                    <a:ext uri="{9D8B030D-6E8A-4147-A177-3AD203B41FA5}">
                      <a16:colId xmlns:a16="http://schemas.microsoft.com/office/drawing/2014/main" val="20000"/>
                    </a:ext>
                  </a:extLst>
                </a:gridCol>
                <a:gridCol w="1433963">
                  <a:extLst>
                    <a:ext uri="{9D8B030D-6E8A-4147-A177-3AD203B41FA5}">
                      <a16:colId xmlns:a16="http://schemas.microsoft.com/office/drawing/2014/main" val="930433221"/>
                    </a:ext>
                  </a:extLst>
                </a:gridCol>
                <a:gridCol w="1086437">
                  <a:extLst>
                    <a:ext uri="{9D8B030D-6E8A-4147-A177-3AD203B41FA5}">
                      <a16:colId xmlns:a16="http://schemas.microsoft.com/office/drawing/2014/main" val="20001"/>
                    </a:ext>
                  </a:extLst>
                </a:gridCol>
                <a:gridCol w="1260200">
                  <a:extLst>
                    <a:ext uri="{9D8B030D-6E8A-4147-A177-3AD203B41FA5}">
                      <a16:colId xmlns:a16="http://schemas.microsoft.com/office/drawing/2014/main" val="20002"/>
                    </a:ext>
                  </a:extLst>
                </a:gridCol>
                <a:gridCol w="1260200">
                  <a:extLst>
                    <a:ext uri="{9D8B030D-6E8A-4147-A177-3AD203B41FA5}">
                      <a16:colId xmlns:a16="http://schemas.microsoft.com/office/drawing/2014/main" val="4216580927"/>
                    </a:ext>
                  </a:extLst>
                </a:gridCol>
              </a:tblGrid>
              <a:tr h="370840">
                <a:tc>
                  <a:txBody>
                    <a:bodyPr/>
                    <a:lstStyle/>
                    <a:p>
                      <a:pPr algn="ctr"/>
                      <a:r>
                        <a:rPr lang="en-US" dirty="0">
                          <a:solidFill>
                            <a:schemeClr val="tx2">
                              <a:lumMod val="75000"/>
                            </a:schemeClr>
                          </a:solidFill>
                          <a:latin typeface="Century Gothic" panose="020B0502020202020204" pitchFamily="34" charset="0"/>
                        </a:rPr>
                        <a:t>Presenting</a:t>
                      </a:r>
                      <a:br>
                        <a:rPr lang="en-US"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$15,000</a:t>
                      </a:r>
                      <a:br>
                        <a:rPr lang="en-US" sz="1200" b="0" dirty="0">
                          <a:solidFill>
                            <a:srgbClr val="FF0000"/>
                          </a:solidFill>
                          <a:latin typeface="Century Gothic" panose="020B0502020202020204" pitchFamily="34" charset="0"/>
                        </a:rPr>
                      </a:br>
                      <a:r>
                        <a:rPr lang="en-US" sz="900" b="0" dirty="0">
                          <a:solidFill>
                            <a:srgbClr val="FF0000"/>
                          </a:solidFill>
                          <a:latin typeface="Century Gothic" panose="020B0502020202020204" pitchFamily="34" charset="0"/>
                        </a:rPr>
                        <a:t>(1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Albatross</a:t>
                      </a:r>
                      <a:br>
                        <a:rPr lang="en-US" sz="1800" dirty="0">
                          <a:solidFill>
                            <a:schemeClr val="tx2">
                              <a:lumMod val="75000"/>
                            </a:schemeClr>
                          </a:solidFill>
                          <a:latin typeface="Century Gothic" panose="020B0502020202020204" pitchFamily="34" charset="0"/>
                        </a:rPr>
                      </a:br>
                      <a:r>
                        <a:rPr lang="en-US" sz="1400" dirty="0">
                          <a:solidFill>
                            <a:schemeClr val="tx2">
                              <a:lumMod val="75000"/>
                            </a:schemeClr>
                          </a:solidFill>
                          <a:latin typeface="Century Gothic" panose="020B0502020202020204" pitchFamily="34" charset="0"/>
                        </a:rPr>
                        <a:t>$7,500</a:t>
                      </a:r>
                    </a:p>
                    <a:p>
                      <a:pPr algn="ctr"/>
                      <a:r>
                        <a:rPr lang="en-US" sz="900" b="0" dirty="0">
                          <a:solidFill>
                            <a:srgbClr val="FF0000"/>
                          </a:solidFill>
                          <a:latin typeface="Century Gothic" panose="020B0502020202020204" pitchFamily="34" charset="0"/>
                        </a:rPr>
                        <a:t>(1 available)</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75000"/>
                            </a:schemeClr>
                          </a:solidFill>
                          <a:latin typeface="Century Gothic" panose="020B0502020202020204" pitchFamily="34" charset="0"/>
                        </a:rPr>
                        <a:t>Eagle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$2,500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(4 available)</a:t>
                      </a:r>
                    </a:p>
                  </a:txBody>
                  <a:tcPr>
                    <a:noFill/>
                  </a:tcPr>
                </a:tc>
                <a:tc>
                  <a:txBody>
                    <a:bodyPr/>
                    <a:lstStyle/>
                    <a:p>
                      <a:pPr algn="ctr"/>
                      <a:r>
                        <a:rPr lang="en-US" dirty="0">
                          <a:solidFill>
                            <a:schemeClr val="tx2">
                              <a:lumMod val="75000"/>
                            </a:schemeClr>
                          </a:solidFill>
                          <a:latin typeface="Century Gothic" panose="020B0502020202020204" pitchFamily="34" charset="0"/>
                        </a:rPr>
                        <a:t>Birdie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2">
                              <a:lumMod val="75000"/>
                            </a:schemeClr>
                          </a:solidFill>
                          <a:latin typeface="Century Gothic" panose="020B0502020202020204" pitchFamily="34" charset="0"/>
                        </a:rPr>
                        <a:t>$1,500</a:t>
                      </a:r>
                      <a:endParaRPr lang="en-US" sz="1200" b="0" dirty="0">
                        <a:solidFill>
                          <a:srgbClr val="FF0000"/>
                        </a:solidFill>
                        <a:latin typeface="Century Gothic" panose="020B0502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a:solidFill>
                            <a:srgbClr val="FF0000"/>
                          </a:solidFill>
                          <a:latin typeface="Century Gothic" panose="020B0502020202020204" pitchFamily="34" charset="0"/>
                        </a:rPr>
                        <a:t>(6 available)</a:t>
                      </a:r>
                    </a:p>
                  </a:txBody>
                  <a:tcPr>
                    <a:noFill/>
                  </a:tcPr>
                </a:tc>
                <a:tc>
                  <a:txBody>
                    <a:bodyPr/>
                    <a:lstStyle/>
                    <a:p>
                      <a:pPr algn="ctr"/>
                      <a:r>
                        <a:rPr lang="en-US" sz="1800" dirty="0">
                          <a:solidFill>
                            <a:schemeClr val="tx2">
                              <a:lumMod val="75000"/>
                            </a:schemeClr>
                          </a:solidFill>
                          <a:latin typeface="Century Gothic" panose="020B0502020202020204" pitchFamily="34" charset="0"/>
                        </a:rPr>
                        <a:t>Tee/Hole</a:t>
                      </a:r>
                    </a:p>
                    <a:p>
                      <a:pPr algn="ctr"/>
                      <a:r>
                        <a:rPr lang="en-US" sz="1400" dirty="0">
                          <a:solidFill>
                            <a:schemeClr val="tx2">
                              <a:lumMod val="75000"/>
                            </a:schemeClr>
                          </a:solidFill>
                          <a:latin typeface="Century Gothic" panose="020B0502020202020204" pitchFamily="34" charset="0"/>
                        </a:rPr>
                        <a:t>$1000/$500</a:t>
                      </a:r>
                      <a:endParaRPr lang="en-US" sz="1200" b="0" dirty="0">
                        <a:solidFill>
                          <a:srgbClr val="FF0000"/>
                        </a:solidFill>
                        <a:latin typeface="Century Gothic" panose="020B0502020202020204" pitchFamily="34" charset="0"/>
                      </a:endParaRPr>
                    </a:p>
                    <a:p>
                      <a:pPr algn="ctr"/>
                      <a:r>
                        <a:rPr lang="en-US" sz="900" b="0" dirty="0">
                          <a:solidFill>
                            <a:srgbClr val="FF0000"/>
                          </a:solidFill>
                          <a:latin typeface="Century Gothic" panose="020B0502020202020204" pitchFamily="34" charset="0"/>
                        </a:rPr>
                        <a:t>(8 available)</a:t>
                      </a:r>
                    </a:p>
                  </a:txBody>
                  <a:tcP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9831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884DEC-87C5-49D7-BEC5-ABA31E1BA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008525"/>
            <a:ext cx="2514600" cy="2616101"/>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PRE-EVENT PROMOTION: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in Event Title as Presenting Sponsor  and included on Event Branding image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prominently displayed on the Tournament website (Top Position)</a:t>
            </a:r>
          </a:p>
          <a:p>
            <a:pPr marL="285750" lvl="0" indent="-285750">
              <a:buFont typeface="Wingdings" panose="05000000000000000000" pitchFamily="2" charset="2"/>
              <a:buChar char="§"/>
            </a:pP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prominently displayed on all outbound related promotional email campaigns (Top Position).</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Lanyards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6 Shout Outs on Social Media</a:t>
            </a:r>
          </a:p>
          <a:p>
            <a:endParaRPr lang="en-US" sz="1400" dirty="0"/>
          </a:p>
        </p:txBody>
      </p:sp>
      <p:sp>
        <p:nvSpPr>
          <p:cNvPr id="30" name="TextBox 29">
            <a:extLst>
              <a:ext uri="{FF2B5EF4-FFF2-40B4-BE49-F238E27FC236}">
                <a16:creationId xmlns:a16="http://schemas.microsoft.com/office/drawing/2014/main" id="{CECB2F0D-587F-46C0-B17D-318E057808F6}"/>
              </a:ext>
            </a:extLst>
          </p:cNvPr>
          <p:cNvSpPr txBox="1"/>
          <p:nvPr/>
        </p:nvSpPr>
        <p:spPr>
          <a:xfrm>
            <a:off x="2819400" y="1981200"/>
            <a:ext cx="3200400" cy="2477601"/>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ON-COURSE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Three Foursomes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as Presenting Sponsor on Player Gift Bag and the opportunity to place company merchandise/materials in Gift Bag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on all Hole Flags, 2 drinks carts and all Hole and Tee Signs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Tent &amp; Table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Double-Page Spread Color Ad in Tournament Program</a:t>
            </a:r>
            <a:endParaRPr lang="en-US" sz="900" dirty="0"/>
          </a:p>
          <a:p>
            <a:endParaRPr lang="en-US" sz="1400" dirty="0"/>
          </a:p>
        </p:txBody>
      </p:sp>
      <p:sp>
        <p:nvSpPr>
          <p:cNvPr id="31" name="TextBox 30">
            <a:extLst>
              <a:ext uri="{FF2B5EF4-FFF2-40B4-BE49-F238E27FC236}">
                <a16:creationId xmlns:a16="http://schemas.microsoft.com/office/drawing/2014/main" id="{478D7D9B-5AF7-4584-BC8D-873D42A568D4}"/>
              </a:ext>
            </a:extLst>
          </p:cNvPr>
          <p:cNvSpPr txBox="1"/>
          <p:nvPr/>
        </p:nvSpPr>
        <p:spPr>
          <a:xfrm>
            <a:off x="6096000" y="1981200"/>
            <a:ext cx="2819400" cy="2339102"/>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CLUBHOUSE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Opportunity to address the Audience during Awards Reception </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12 tickets to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TV Screens during Registration &amp;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Banner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Pop Up Banner – Sponsor provided</a:t>
            </a:r>
            <a:endParaRPr lang="en-US" sz="900" dirty="0"/>
          </a:p>
          <a:p>
            <a:endParaRPr lang="en-US" sz="1400" dirty="0"/>
          </a:p>
        </p:txBody>
      </p:sp>
      <p:sp>
        <p:nvSpPr>
          <p:cNvPr id="19" name="TextBox 18">
            <a:extLst>
              <a:ext uri="{FF2B5EF4-FFF2-40B4-BE49-F238E27FC236}">
                <a16:creationId xmlns:a16="http://schemas.microsoft.com/office/drawing/2014/main" id="{C0990635-BBEA-46D4-8394-E016E08FF832}"/>
              </a:ext>
            </a:extLst>
          </p:cNvPr>
          <p:cNvSpPr txBox="1"/>
          <p:nvPr/>
        </p:nvSpPr>
        <p:spPr>
          <a:xfrm>
            <a:off x="105099" y="-19685"/>
            <a:ext cx="3552501" cy="1015663"/>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Presenting Sponsor </a:t>
            </a:r>
          </a:p>
          <a:p>
            <a:r>
              <a:rPr lang="en-US" sz="2000" b="1" dirty="0">
                <a:solidFill>
                  <a:srgbClr val="FF0000"/>
                </a:solidFill>
                <a:latin typeface="Century Gothic" panose="020B0502020202020204" pitchFamily="34" charset="0"/>
                <a:cs typeface="Aharoni" panose="02010803020104030203" pitchFamily="2" charset="-79"/>
              </a:rPr>
              <a:t>Benefits</a:t>
            </a:r>
            <a:br>
              <a:rPr lang="en-US" sz="2000" b="1" dirty="0">
                <a:solidFill>
                  <a:srgbClr val="FF0000"/>
                </a:solidFill>
                <a:latin typeface="Century Gothic" panose="020B0502020202020204" pitchFamily="34" charset="0"/>
                <a:cs typeface="Aharoni" panose="02010803020104030203" pitchFamily="2" charset="-79"/>
              </a:rPr>
            </a:br>
            <a:r>
              <a:rPr lang="en-US" sz="2000" b="1" dirty="0">
                <a:solidFill>
                  <a:srgbClr val="FF0000"/>
                </a:solidFill>
                <a:latin typeface="Century Gothic" panose="020B0502020202020204" pitchFamily="34" charset="0"/>
                <a:cs typeface="Aharoni" panose="02010803020104030203" pitchFamily="2" charset="-79"/>
              </a:rPr>
              <a:t>$15,000</a:t>
            </a:r>
          </a:p>
        </p:txBody>
      </p:sp>
      <p:pic>
        <p:nvPicPr>
          <p:cNvPr id="2" name="Picture 1">
            <a:extLst>
              <a:ext uri="{FF2B5EF4-FFF2-40B4-BE49-F238E27FC236}">
                <a16:creationId xmlns:a16="http://schemas.microsoft.com/office/drawing/2014/main" id="{BF743695-65AA-4FAE-B15B-B947374C1869}"/>
              </a:ext>
            </a:extLst>
          </p:cNvPr>
          <p:cNvPicPr>
            <a:picLocks noChangeAspect="1"/>
          </p:cNvPicPr>
          <p:nvPr/>
        </p:nvPicPr>
        <p:blipFill>
          <a:blip r:embed="rId3"/>
          <a:stretch>
            <a:fillRect/>
          </a:stretch>
        </p:blipFill>
        <p:spPr>
          <a:xfrm>
            <a:off x="3200400" y="4343399"/>
            <a:ext cx="1141573" cy="86252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6DFC35D-077F-4DDC-BB86-6488A1AF0D8F}"/>
              </a:ext>
            </a:extLst>
          </p:cNvPr>
          <p:cNvPicPr>
            <a:picLocks noChangeAspect="1"/>
          </p:cNvPicPr>
          <p:nvPr/>
        </p:nvPicPr>
        <p:blipFill>
          <a:blip r:embed="rId4"/>
          <a:stretch>
            <a:fillRect/>
          </a:stretch>
        </p:blipFill>
        <p:spPr>
          <a:xfrm>
            <a:off x="5942346" y="4343400"/>
            <a:ext cx="1220454" cy="86252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3E4389F-7425-468D-85D3-7DADC39F4B46}"/>
              </a:ext>
            </a:extLst>
          </p:cNvPr>
          <p:cNvPicPr>
            <a:picLocks noChangeAspect="1"/>
          </p:cNvPicPr>
          <p:nvPr/>
        </p:nvPicPr>
        <p:blipFill>
          <a:blip r:embed="rId5"/>
          <a:stretch>
            <a:fillRect/>
          </a:stretch>
        </p:blipFill>
        <p:spPr>
          <a:xfrm>
            <a:off x="4569465" y="4343400"/>
            <a:ext cx="1145535" cy="86252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21D6C05-0B6D-42AE-9226-FAC7FE6C5F75}"/>
              </a:ext>
            </a:extLst>
          </p:cNvPr>
          <p:cNvPicPr>
            <a:picLocks noChangeAspect="1"/>
          </p:cNvPicPr>
          <p:nvPr/>
        </p:nvPicPr>
        <p:blipFill>
          <a:blip r:embed="rId6"/>
          <a:stretch>
            <a:fillRect/>
          </a:stretch>
        </p:blipFill>
        <p:spPr>
          <a:xfrm>
            <a:off x="0" y="5761668"/>
            <a:ext cx="9144000" cy="1096332"/>
          </a:xfrm>
          <a:prstGeom prst="rect">
            <a:avLst/>
          </a:prstGeom>
        </p:spPr>
      </p:pic>
      <p:sp>
        <p:nvSpPr>
          <p:cNvPr id="26" name="TextBox 25">
            <a:extLst>
              <a:ext uri="{FF2B5EF4-FFF2-40B4-BE49-F238E27FC236}">
                <a16:creationId xmlns:a16="http://schemas.microsoft.com/office/drawing/2014/main" id="{8F13304D-A831-4C27-B728-927D93C0CBB1}"/>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3053205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0884DEC-87C5-49D7-BEC5-ABA31E1BA5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8" r="823" b="54651"/>
          <a:stretch>
            <a:fillRect/>
          </a:stretch>
        </p:blipFill>
        <p:spPr>
          <a:xfrm>
            <a:off x="0" y="-31419"/>
            <a:ext cx="9144000" cy="1955516"/>
          </a:xfrm>
          <a:prstGeom prst="rect">
            <a:avLst/>
          </a:prstGeom>
        </p:spPr>
      </p:pic>
      <p:sp>
        <p:nvSpPr>
          <p:cNvPr id="17" name="TextBox 16">
            <a:extLst>
              <a:ext uri="{FF2B5EF4-FFF2-40B4-BE49-F238E27FC236}">
                <a16:creationId xmlns:a16="http://schemas.microsoft.com/office/drawing/2014/main" id="{431F11EC-6F79-45A2-845A-A263455EF17C}"/>
              </a:ext>
            </a:extLst>
          </p:cNvPr>
          <p:cNvSpPr txBox="1"/>
          <p:nvPr/>
        </p:nvSpPr>
        <p:spPr>
          <a:xfrm>
            <a:off x="228600" y="2008525"/>
            <a:ext cx="2514600" cy="2754600"/>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PRE-EVENT PROMOTION: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in Event Title as Albatross Sponsor  and included on Event Branding image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prominently displayed on the Tournament website (Below Presenting)</a:t>
            </a:r>
          </a:p>
          <a:p>
            <a:pPr marL="285750" lvl="0" indent="-285750">
              <a:buFont typeface="Wingdings" panose="05000000000000000000" pitchFamily="2" charset="2"/>
              <a:buChar char="§"/>
            </a:pP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prominently displayed on all outbound related promotional email campaigns (Below Presenting).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Lanyards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4 Shout Outs on Social Media</a:t>
            </a:r>
          </a:p>
          <a:p>
            <a:endParaRPr lang="en-US" sz="1400" dirty="0"/>
          </a:p>
        </p:txBody>
      </p:sp>
      <p:sp>
        <p:nvSpPr>
          <p:cNvPr id="30" name="TextBox 29">
            <a:extLst>
              <a:ext uri="{FF2B5EF4-FFF2-40B4-BE49-F238E27FC236}">
                <a16:creationId xmlns:a16="http://schemas.microsoft.com/office/drawing/2014/main" id="{CECB2F0D-587F-46C0-B17D-318E057808F6}"/>
              </a:ext>
            </a:extLst>
          </p:cNvPr>
          <p:cNvSpPr txBox="1"/>
          <p:nvPr/>
        </p:nvSpPr>
        <p:spPr>
          <a:xfrm>
            <a:off x="2819400" y="1981200"/>
            <a:ext cx="3200400" cy="2477601"/>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ON-COURSE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Two Foursomes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as Presenting Sponsor on Player Gift Bag and the opportunity to place company merchandise/materials in Gift Bag</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Logo on 2 drinks carts and 2 Hole and Tee Signs</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Tent &amp; Table</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Full Page Spread Color Ad in Tournament Program</a:t>
            </a:r>
            <a:endParaRPr lang="en-US" sz="900" dirty="0"/>
          </a:p>
          <a:p>
            <a:endParaRPr lang="en-US" sz="1400" dirty="0"/>
          </a:p>
        </p:txBody>
      </p:sp>
      <p:sp>
        <p:nvSpPr>
          <p:cNvPr id="31" name="TextBox 30">
            <a:extLst>
              <a:ext uri="{FF2B5EF4-FFF2-40B4-BE49-F238E27FC236}">
                <a16:creationId xmlns:a16="http://schemas.microsoft.com/office/drawing/2014/main" id="{478D7D9B-5AF7-4584-BC8D-873D42A568D4}"/>
              </a:ext>
            </a:extLst>
          </p:cNvPr>
          <p:cNvSpPr txBox="1"/>
          <p:nvPr/>
        </p:nvSpPr>
        <p:spPr>
          <a:xfrm>
            <a:off x="6096000" y="1981200"/>
            <a:ext cx="2819400" cy="2339102"/>
          </a:xfrm>
          <a:prstGeom prst="rect">
            <a:avLst/>
          </a:prstGeom>
          <a:noFill/>
        </p:spPr>
        <p:txBody>
          <a:bodyPr wrap="square" rtlCol="0">
            <a:spAutoFit/>
          </a:bodyPr>
          <a:lstStyle/>
          <a:p>
            <a:pPr lvl="0"/>
            <a:r>
              <a:rPr lang="en-US" sz="1200" b="1" dirty="0">
                <a:solidFill>
                  <a:schemeClr val="accent1">
                    <a:lumMod val="50000"/>
                  </a:schemeClr>
                </a:solidFill>
                <a:latin typeface="Century Gothic" panose="020B0502020202020204" pitchFamily="34" charset="0"/>
                <a:cs typeface="Arial" panose="020B0604020202020204" pitchFamily="34" charset="0"/>
              </a:rPr>
              <a:t>CLUBHOUSE ACTIVATION:</a:t>
            </a:r>
          </a:p>
          <a:p>
            <a:pPr marL="285750" lvl="0" indent="-285750">
              <a:buFont typeface="Wingdings" panose="05000000000000000000" pitchFamily="2" charset="2"/>
              <a:buChar char="§"/>
            </a:pPr>
            <a:endParaRPr lang="en-US" sz="12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Opportunity to address the Audience during Awards Reception </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8 tickets to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displayed on TV Screens during Registration &amp; Awards Dinner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Logo on Tournament Banner</a:t>
            </a:r>
            <a:br>
              <a:rPr lang="en-US" sz="900" dirty="0">
                <a:solidFill>
                  <a:schemeClr val="accent1">
                    <a:lumMod val="50000"/>
                  </a:schemeClr>
                </a:solidFill>
                <a:latin typeface="Century Gothic" panose="020B0502020202020204" pitchFamily="34" charset="0"/>
                <a:cs typeface="Arial" panose="020B0604020202020204" pitchFamily="34" charset="0"/>
              </a:rPr>
            </a:br>
            <a:endParaRPr lang="en-US" sz="900" dirty="0">
              <a:solidFill>
                <a:schemeClr val="accent1">
                  <a:lumMod val="50000"/>
                </a:schemeClr>
              </a:solidFill>
              <a:latin typeface="Century Gothic" panose="020B0502020202020204" pitchFamily="34" charset="0"/>
              <a:cs typeface="Arial" panose="020B0604020202020204" pitchFamily="34" charset="0"/>
            </a:endParaRPr>
          </a:p>
          <a:p>
            <a:pPr marL="285750" lvl="0" indent="-285750">
              <a:buFont typeface="Wingdings" panose="05000000000000000000" pitchFamily="2" charset="2"/>
              <a:buChar char="§"/>
            </a:pPr>
            <a:r>
              <a:rPr lang="en-US" sz="900" dirty="0">
                <a:solidFill>
                  <a:schemeClr val="accent1">
                    <a:lumMod val="50000"/>
                  </a:schemeClr>
                </a:solidFill>
                <a:latin typeface="Century Gothic" panose="020B0502020202020204" pitchFamily="34" charset="0"/>
                <a:cs typeface="Arial" panose="020B0604020202020204" pitchFamily="34" charset="0"/>
              </a:rPr>
              <a:t>Company Pop Up Banner – Sponsor provided</a:t>
            </a:r>
            <a:endParaRPr lang="en-US" sz="900" dirty="0"/>
          </a:p>
          <a:p>
            <a:endParaRPr lang="en-US" sz="1400" dirty="0"/>
          </a:p>
        </p:txBody>
      </p:sp>
      <p:sp>
        <p:nvSpPr>
          <p:cNvPr id="19" name="TextBox 18">
            <a:extLst>
              <a:ext uri="{FF2B5EF4-FFF2-40B4-BE49-F238E27FC236}">
                <a16:creationId xmlns:a16="http://schemas.microsoft.com/office/drawing/2014/main" id="{C0990635-BBEA-46D4-8394-E016E08FF832}"/>
              </a:ext>
            </a:extLst>
          </p:cNvPr>
          <p:cNvSpPr txBox="1"/>
          <p:nvPr/>
        </p:nvSpPr>
        <p:spPr>
          <a:xfrm>
            <a:off x="105099" y="-19685"/>
            <a:ext cx="3552501" cy="1015663"/>
          </a:xfrm>
          <a:prstGeom prst="rect">
            <a:avLst/>
          </a:prstGeom>
          <a:noFill/>
        </p:spPr>
        <p:txBody>
          <a:bodyPr wrap="square" rtlCol="0">
            <a:spAutoFit/>
          </a:bodyPr>
          <a:lstStyle/>
          <a:p>
            <a:r>
              <a:rPr lang="en-US" sz="2000" b="1" dirty="0">
                <a:solidFill>
                  <a:srgbClr val="FF0000"/>
                </a:solidFill>
                <a:latin typeface="Century Gothic" panose="020B0502020202020204" pitchFamily="34" charset="0"/>
                <a:cs typeface="Aharoni" panose="02010803020104030203" pitchFamily="2" charset="-79"/>
              </a:rPr>
              <a:t>Albatross Sponsor </a:t>
            </a:r>
            <a:br>
              <a:rPr lang="en-US" sz="2000" b="1" dirty="0">
                <a:solidFill>
                  <a:srgbClr val="FF0000"/>
                </a:solidFill>
                <a:latin typeface="Century Gothic" panose="020B0502020202020204" pitchFamily="34" charset="0"/>
                <a:cs typeface="Aharoni" panose="02010803020104030203" pitchFamily="2" charset="-79"/>
              </a:rPr>
            </a:br>
            <a:r>
              <a:rPr lang="en-US" sz="2000" b="1" dirty="0">
                <a:solidFill>
                  <a:srgbClr val="FF0000"/>
                </a:solidFill>
                <a:latin typeface="Century Gothic" panose="020B0502020202020204" pitchFamily="34" charset="0"/>
                <a:cs typeface="Aharoni" panose="02010803020104030203" pitchFamily="2" charset="-79"/>
              </a:rPr>
              <a:t>Benefits</a:t>
            </a:r>
            <a:br>
              <a:rPr lang="en-US" sz="2000" b="1" dirty="0">
                <a:solidFill>
                  <a:srgbClr val="FF0000"/>
                </a:solidFill>
                <a:latin typeface="Century Gothic" panose="020B0502020202020204" pitchFamily="34" charset="0"/>
                <a:cs typeface="Aharoni" panose="02010803020104030203" pitchFamily="2" charset="-79"/>
              </a:rPr>
            </a:br>
            <a:r>
              <a:rPr lang="en-US" sz="2000" b="1" dirty="0">
                <a:solidFill>
                  <a:srgbClr val="FF0000"/>
                </a:solidFill>
                <a:latin typeface="Century Gothic" panose="020B0502020202020204" pitchFamily="34" charset="0"/>
                <a:cs typeface="Aharoni" panose="02010803020104030203" pitchFamily="2" charset="-79"/>
              </a:rPr>
              <a:t>$7,5000</a:t>
            </a:r>
          </a:p>
        </p:txBody>
      </p:sp>
      <p:pic>
        <p:nvPicPr>
          <p:cNvPr id="2" name="Picture 1">
            <a:extLst>
              <a:ext uri="{FF2B5EF4-FFF2-40B4-BE49-F238E27FC236}">
                <a16:creationId xmlns:a16="http://schemas.microsoft.com/office/drawing/2014/main" id="{BF743695-65AA-4FAE-B15B-B947374C1869}"/>
              </a:ext>
            </a:extLst>
          </p:cNvPr>
          <p:cNvPicPr>
            <a:picLocks noChangeAspect="1"/>
          </p:cNvPicPr>
          <p:nvPr/>
        </p:nvPicPr>
        <p:blipFill>
          <a:blip r:embed="rId3"/>
          <a:stretch>
            <a:fillRect/>
          </a:stretch>
        </p:blipFill>
        <p:spPr>
          <a:xfrm>
            <a:off x="3200400" y="4343399"/>
            <a:ext cx="1141573" cy="862521"/>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6DFC35D-077F-4DDC-BB86-6488A1AF0D8F}"/>
              </a:ext>
            </a:extLst>
          </p:cNvPr>
          <p:cNvPicPr>
            <a:picLocks noChangeAspect="1"/>
          </p:cNvPicPr>
          <p:nvPr/>
        </p:nvPicPr>
        <p:blipFill>
          <a:blip r:embed="rId4"/>
          <a:stretch>
            <a:fillRect/>
          </a:stretch>
        </p:blipFill>
        <p:spPr>
          <a:xfrm>
            <a:off x="5942346" y="4343400"/>
            <a:ext cx="1220454" cy="86252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3E4389F-7425-468D-85D3-7DADC39F4B46}"/>
              </a:ext>
            </a:extLst>
          </p:cNvPr>
          <p:cNvPicPr>
            <a:picLocks noChangeAspect="1"/>
          </p:cNvPicPr>
          <p:nvPr/>
        </p:nvPicPr>
        <p:blipFill>
          <a:blip r:embed="rId5"/>
          <a:stretch>
            <a:fillRect/>
          </a:stretch>
        </p:blipFill>
        <p:spPr>
          <a:xfrm>
            <a:off x="4569465" y="4343400"/>
            <a:ext cx="1145535" cy="86252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921D6C05-0B6D-42AE-9226-FAC7FE6C5F75}"/>
              </a:ext>
            </a:extLst>
          </p:cNvPr>
          <p:cNvPicPr>
            <a:picLocks noChangeAspect="1"/>
          </p:cNvPicPr>
          <p:nvPr/>
        </p:nvPicPr>
        <p:blipFill>
          <a:blip r:embed="rId6"/>
          <a:stretch>
            <a:fillRect/>
          </a:stretch>
        </p:blipFill>
        <p:spPr>
          <a:xfrm>
            <a:off x="0" y="5761668"/>
            <a:ext cx="9144000" cy="1096332"/>
          </a:xfrm>
          <a:prstGeom prst="rect">
            <a:avLst/>
          </a:prstGeom>
        </p:spPr>
      </p:pic>
      <p:sp>
        <p:nvSpPr>
          <p:cNvPr id="26" name="TextBox 25">
            <a:extLst>
              <a:ext uri="{FF2B5EF4-FFF2-40B4-BE49-F238E27FC236}">
                <a16:creationId xmlns:a16="http://schemas.microsoft.com/office/drawing/2014/main" id="{8F13304D-A831-4C27-B728-927D93C0CBB1}"/>
              </a:ext>
            </a:extLst>
          </p:cNvPr>
          <p:cNvSpPr txBox="1"/>
          <p:nvPr/>
        </p:nvSpPr>
        <p:spPr>
          <a:xfrm>
            <a:off x="4800600" y="5638800"/>
            <a:ext cx="4270338" cy="1096331"/>
          </a:xfrm>
          <a:prstGeom prst="rect">
            <a:avLst/>
          </a:prstGeom>
        </p:spPr>
        <p:txBody>
          <a:bodyPr vert="horz" lIns="91440" tIns="45720" rIns="91440" bIns="45720" rtlCol="0" anchor="ctr">
            <a:noAutofit/>
          </a:bodyPr>
          <a:lstStyle/>
          <a:p>
            <a:pPr algn="r">
              <a:lnSpc>
                <a:spcPct val="90000"/>
              </a:lnSpc>
              <a:spcBef>
                <a:spcPct val="0"/>
              </a:spcBef>
              <a:spcAft>
                <a:spcPts val="600"/>
              </a:spcAft>
            </a:pPr>
            <a:r>
              <a:rPr lang="en-US" sz="1200" i="1" kern="1200" dirty="0">
                <a:solidFill>
                  <a:schemeClr val="bg1"/>
                </a:solidFill>
                <a:latin typeface="+mj-lt"/>
                <a:ea typeface="+mj-ea"/>
                <a:cs typeface="+mj-cs"/>
              </a:rPr>
              <a:t>Player RSVP  by:</a:t>
            </a:r>
            <a:br>
              <a:rPr lang="en-US" sz="1200" i="1" kern="1200" dirty="0">
                <a:solidFill>
                  <a:schemeClr val="bg1"/>
                </a:solidFill>
                <a:latin typeface="+mj-lt"/>
                <a:ea typeface="+mj-ea"/>
                <a:cs typeface="+mj-cs"/>
              </a:rPr>
            </a:br>
            <a:r>
              <a:rPr lang="en-US" sz="1200" i="1" dirty="0">
                <a:solidFill>
                  <a:schemeClr val="bg1"/>
                </a:solidFill>
                <a:latin typeface="+mj-lt"/>
                <a:ea typeface="+mj-ea"/>
                <a:cs typeface="+mj-cs"/>
              </a:rPr>
              <a:t>September  23rd</a:t>
            </a:r>
            <a:r>
              <a:rPr lang="en-US" sz="1200" i="1" kern="1200" dirty="0">
                <a:solidFill>
                  <a:schemeClr val="bg1"/>
                </a:solidFill>
                <a:latin typeface="+mj-lt"/>
                <a:ea typeface="+mj-ea"/>
                <a:cs typeface="+mj-cs"/>
              </a:rPr>
              <a:t>, 2019</a:t>
            </a:r>
            <a:br>
              <a:rPr lang="en-US" sz="1200" i="1" kern="1200" dirty="0">
                <a:solidFill>
                  <a:schemeClr val="bg1"/>
                </a:solidFill>
                <a:latin typeface="+mj-lt"/>
                <a:ea typeface="+mj-ea"/>
                <a:cs typeface="+mj-cs"/>
              </a:rPr>
            </a:br>
            <a:endParaRPr lang="en-US" sz="1200" kern="1200" dirty="0">
              <a:solidFill>
                <a:schemeClr val="bg1"/>
              </a:solidFill>
              <a:latin typeface="+mj-lt"/>
              <a:ea typeface="+mj-ea"/>
              <a:cs typeface="+mj-cs"/>
            </a:endParaRPr>
          </a:p>
          <a:p>
            <a:pPr algn="r">
              <a:lnSpc>
                <a:spcPct val="90000"/>
              </a:lnSpc>
              <a:spcBef>
                <a:spcPct val="0"/>
              </a:spcBef>
              <a:spcAft>
                <a:spcPts val="600"/>
              </a:spcAft>
            </a:pPr>
            <a:r>
              <a:rPr lang="en-US" sz="1200" i="1" kern="1200" dirty="0">
                <a:solidFill>
                  <a:schemeClr val="bg1"/>
                </a:solidFill>
                <a:latin typeface="+mj-lt"/>
                <a:ea typeface="+mj-ea"/>
                <a:cs typeface="+mj-cs"/>
              </a:rPr>
              <a:t>Sponsor Commitments by – September</a:t>
            </a:r>
            <a:r>
              <a:rPr lang="en-US" sz="1200" i="1" dirty="0">
                <a:solidFill>
                  <a:schemeClr val="bg1"/>
                </a:solidFill>
                <a:latin typeface="+mj-lt"/>
                <a:ea typeface="+mj-ea"/>
                <a:cs typeface="+mj-cs"/>
              </a:rPr>
              <a:t> 2nd</a:t>
            </a:r>
            <a:r>
              <a:rPr lang="en-US" sz="1200" i="1" kern="1200" dirty="0">
                <a:solidFill>
                  <a:schemeClr val="bg1"/>
                </a:solidFill>
                <a:latin typeface="+mj-lt"/>
                <a:ea typeface="+mj-ea"/>
                <a:cs typeface="+mj-cs"/>
              </a:rPr>
              <a:t>, 2019</a:t>
            </a:r>
          </a:p>
        </p:txBody>
      </p:sp>
    </p:spTree>
    <p:extLst>
      <p:ext uri="{BB962C8B-B14F-4D97-AF65-F5344CB8AC3E}">
        <p14:creationId xmlns:p14="http://schemas.microsoft.com/office/powerpoint/2010/main" val="3884189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16266</TotalTime>
  <Words>1143</Words>
  <Application>Microsoft Office PowerPoint</Application>
  <PresentationFormat>On-screen Show (4:3)</PresentationFormat>
  <Paragraphs>460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Unicode MS</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Khyati Short</dc:creator>
  <cp:lastModifiedBy>Corey Hastings</cp:lastModifiedBy>
  <cp:revision>167</cp:revision>
  <cp:lastPrinted>2018-05-09T21:24:59Z</cp:lastPrinted>
  <dcterms:created xsi:type="dcterms:W3CDTF">2015-02-08T18:55:14Z</dcterms:created>
  <dcterms:modified xsi:type="dcterms:W3CDTF">2019-05-28T18:20:30Z</dcterms:modified>
</cp:coreProperties>
</file>